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09" r:id="rId2"/>
    <p:sldId id="329" r:id="rId3"/>
    <p:sldId id="325" r:id="rId4"/>
    <p:sldId id="326" r:id="rId5"/>
    <p:sldId id="322" r:id="rId6"/>
    <p:sldId id="327" r:id="rId7"/>
  </p:sldIdLst>
  <p:sldSz cx="7559675" cy="10691813"/>
  <p:notesSz cx="10018713" cy="14446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72" userDrawn="1">
          <p15:clr>
            <a:srgbClr val="A4A3A4"/>
          </p15:clr>
        </p15:guide>
        <p15:guide id="3" pos="2336" userDrawn="1">
          <p15:clr>
            <a:srgbClr val="A4A3A4"/>
          </p15:clr>
        </p15:guide>
        <p15:guide id="4" pos="44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0FAFC"/>
    <a:srgbClr val="D7EEF4"/>
    <a:srgbClr val="00FFCC"/>
    <a:srgbClr val="66CCFF"/>
    <a:srgbClr val="000000"/>
    <a:srgbClr val="FFF0E1"/>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5" autoAdjust="0"/>
    <p:restoredTop sz="94660"/>
  </p:normalViewPr>
  <p:slideViewPr>
    <p:cSldViewPr snapToGrid="0" showGuides="1">
      <p:cViewPr varScale="1">
        <p:scale>
          <a:sx n="54" d="100"/>
          <a:sy n="54" d="100"/>
        </p:scale>
        <p:origin x="2731" y="62"/>
      </p:cViewPr>
      <p:guideLst>
        <p:guide orient="horz" pos="3345"/>
        <p:guide pos="272"/>
        <p:guide pos="2336"/>
        <p:guide pos="44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4341443" cy="724821"/>
          </a:xfrm>
          <a:prstGeom prst="rect">
            <a:avLst/>
          </a:prstGeom>
        </p:spPr>
        <p:txBody>
          <a:bodyPr vert="horz" lIns="134728" tIns="67364" rIns="134728" bIns="67364" rtlCol="0"/>
          <a:lstStyle>
            <a:lvl1pPr algn="l">
              <a:defRPr sz="1700"/>
            </a:lvl1pPr>
          </a:lstStyle>
          <a:p>
            <a:endParaRPr lang="fr-FR"/>
          </a:p>
        </p:txBody>
      </p:sp>
      <p:sp>
        <p:nvSpPr>
          <p:cNvPr id="3" name="Espace réservé de la date 2"/>
          <p:cNvSpPr>
            <a:spLocks noGrp="1"/>
          </p:cNvSpPr>
          <p:nvPr>
            <p:ph type="dt" idx="1"/>
          </p:nvPr>
        </p:nvSpPr>
        <p:spPr>
          <a:xfrm>
            <a:off x="5674953" y="2"/>
            <a:ext cx="4341443" cy="724821"/>
          </a:xfrm>
          <a:prstGeom prst="rect">
            <a:avLst/>
          </a:prstGeom>
        </p:spPr>
        <p:txBody>
          <a:bodyPr vert="horz" lIns="134728" tIns="67364" rIns="134728" bIns="67364" rtlCol="0"/>
          <a:lstStyle>
            <a:lvl1pPr algn="r">
              <a:defRPr sz="1700"/>
            </a:lvl1pPr>
          </a:lstStyle>
          <a:p>
            <a:fld id="{B6B1349C-EDB8-4BDE-A9C6-96860421CBEE}" type="datetimeFigureOut">
              <a:rPr lang="fr-FR" smtClean="0"/>
              <a:t>14/12/2023</a:t>
            </a:fld>
            <a:endParaRPr lang="fr-FR"/>
          </a:p>
        </p:txBody>
      </p:sp>
      <p:sp>
        <p:nvSpPr>
          <p:cNvPr id="4" name="Espace réservé de l'image des diapositives 3"/>
          <p:cNvSpPr>
            <a:spLocks noGrp="1" noRot="1" noChangeAspect="1"/>
          </p:cNvSpPr>
          <p:nvPr>
            <p:ph type="sldImg" idx="2"/>
          </p:nvPr>
        </p:nvSpPr>
        <p:spPr>
          <a:xfrm>
            <a:off x="3286125" y="1806575"/>
            <a:ext cx="3446463" cy="4873625"/>
          </a:xfrm>
          <a:prstGeom prst="rect">
            <a:avLst/>
          </a:prstGeom>
          <a:noFill/>
          <a:ln w="12700">
            <a:solidFill>
              <a:prstClr val="black"/>
            </a:solidFill>
          </a:ln>
        </p:spPr>
        <p:txBody>
          <a:bodyPr vert="horz" lIns="134728" tIns="67364" rIns="134728" bIns="67364" rtlCol="0" anchor="ctr"/>
          <a:lstStyle/>
          <a:p>
            <a:endParaRPr lang="fr-FR"/>
          </a:p>
        </p:txBody>
      </p:sp>
      <p:sp>
        <p:nvSpPr>
          <p:cNvPr id="5" name="Espace réservé des notes 4"/>
          <p:cNvSpPr>
            <a:spLocks noGrp="1"/>
          </p:cNvSpPr>
          <p:nvPr>
            <p:ph type="body" sz="quarter" idx="3"/>
          </p:nvPr>
        </p:nvSpPr>
        <p:spPr>
          <a:xfrm>
            <a:off x="1001872" y="6952260"/>
            <a:ext cx="8014970" cy="5688210"/>
          </a:xfrm>
          <a:prstGeom prst="rect">
            <a:avLst/>
          </a:prstGeom>
        </p:spPr>
        <p:txBody>
          <a:bodyPr vert="horz" lIns="134728" tIns="67364" rIns="134728" bIns="6736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13721432"/>
            <a:ext cx="4341443" cy="724819"/>
          </a:xfrm>
          <a:prstGeom prst="rect">
            <a:avLst/>
          </a:prstGeom>
        </p:spPr>
        <p:txBody>
          <a:bodyPr vert="horz" lIns="134728" tIns="67364" rIns="134728" bIns="67364" rtlCol="0" anchor="b"/>
          <a:lstStyle>
            <a:lvl1pPr algn="l">
              <a:defRPr sz="1700"/>
            </a:lvl1pPr>
          </a:lstStyle>
          <a:p>
            <a:endParaRPr lang="fr-FR"/>
          </a:p>
        </p:txBody>
      </p:sp>
      <p:sp>
        <p:nvSpPr>
          <p:cNvPr id="7" name="Espace réservé du numéro de diapositive 6"/>
          <p:cNvSpPr>
            <a:spLocks noGrp="1"/>
          </p:cNvSpPr>
          <p:nvPr>
            <p:ph type="sldNum" sz="quarter" idx="5"/>
          </p:nvPr>
        </p:nvSpPr>
        <p:spPr>
          <a:xfrm>
            <a:off x="5674953" y="13721432"/>
            <a:ext cx="4341443" cy="724819"/>
          </a:xfrm>
          <a:prstGeom prst="rect">
            <a:avLst/>
          </a:prstGeom>
        </p:spPr>
        <p:txBody>
          <a:bodyPr vert="horz" lIns="134728" tIns="67364" rIns="134728" bIns="67364" rtlCol="0" anchor="b"/>
          <a:lstStyle>
            <a:lvl1pPr algn="r">
              <a:defRPr sz="1700"/>
            </a:lvl1pPr>
          </a:lstStyle>
          <a:p>
            <a:fld id="{5EFE87C6-B3BD-4689-AC71-887D76685555}" type="slidenum">
              <a:rPr lang="fr-FR" smtClean="0"/>
              <a:t>‹N°›</a:t>
            </a:fld>
            <a:endParaRPr lang="fr-FR"/>
          </a:p>
        </p:txBody>
      </p:sp>
    </p:spTree>
    <p:extLst>
      <p:ext uri="{BB962C8B-B14F-4D97-AF65-F5344CB8AC3E}">
        <p14:creationId xmlns:p14="http://schemas.microsoft.com/office/powerpoint/2010/main" val="47173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FE87C6-B3BD-4689-AC71-887D76685555}" type="slidenum">
              <a:rPr lang="fr-FR" smtClean="0"/>
              <a:t>1</a:t>
            </a:fld>
            <a:endParaRPr lang="fr-FR"/>
          </a:p>
        </p:txBody>
      </p:sp>
    </p:spTree>
    <p:extLst>
      <p:ext uri="{BB962C8B-B14F-4D97-AF65-F5344CB8AC3E}">
        <p14:creationId xmlns:p14="http://schemas.microsoft.com/office/powerpoint/2010/main" val="265922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49CF087-BDE0-472B-B9C4-1CA098034384}" type="datetime1">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273407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594EBD-4345-4ECD-90C2-7A04C63AB533}" type="datetime1">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149392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F9BDC1-0BAA-44C3-B969-89AA8530FFA5}" type="datetime1">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130701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E0EE715-AE30-4FAE-AF18-4AC4DF5F29B8}" type="datetime1">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5987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4C7FC1C-D9B5-45D0-BE4A-6233FD0757F5}" type="datetime1">
              <a:rPr lang="fr-FR" smtClean="0"/>
              <a:t>14/12/2023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274518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69D39D-FDB0-4421-AFA5-E3BEAC399C99}" type="datetime1">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410772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B5FD68-D131-4320-86E6-5E7024932AD6}" type="datetime1">
              <a:rPr lang="fr-FR" smtClean="0"/>
              <a:t>14/12/2023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192070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DD2DA1A-6666-4783-8002-45B95BEF21E0}" type="datetime1">
              <a:rPr lang="fr-FR" smtClean="0"/>
              <a:t>14/12/2023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43358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69519-7180-4543-9AE5-960788052C55}" type="datetime1">
              <a:rPr lang="fr-FR" smtClean="0"/>
              <a:t>14/12/2023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428364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D114F6A1-9EEF-4435-AAF5-B791722E56B8}" type="datetime1">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131545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81FC4A49-D16C-4548-807D-B91E9812FD01}" type="datetime1">
              <a:rPr lang="fr-FR" smtClean="0"/>
              <a:t>14/12/2023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98DAE0D-CE23-4151-90B3-640391461B29}" type="slidenum">
              <a:rPr lang="fr-FR" smtClean="0"/>
              <a:t>‹N°›</a:t>
            </a:fld>
            <a:endParaRPr lang="fr-FR"/>
          </a:p>
        </p:txBody>
      </p:sp>
    </p:spTree>
    <p:extLst>
      <p:ext uri="{BB962C8B-B14F-4D97-AF65-F5344CB8AC3E}">
        <p14:creationId xmlns:p14="http://schemas.microsoft.com/office/powerpoint/2010/main" val="133066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444A43-AA87-4636-9203-DCD3AB94C377}" type="datetime1">
              <a:rPr lang="fr-FR" smtClean="0"/>
              <a:t>14/12/2023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98DAE0D-CE23-4151-90B3-640391461B29}" type="slidenum">
              <a:rPr lang="fr-FR" smtClean="0"/>
              <a:t>‹N°›</a:t>
            </a:fld>
            <a:endParaRPr lang="fr-FR"/>
          </a:p>
        </p:txBody>
      </p:sp>
    </p:spTree>
    <p:extLst>
      <p:ext uri="{BB962C8B-B14F-4D97-AF65-F5344CB8AC3E}">
        <p14:creationId xmlns:p14="http://schemas.microsoft.com/office/powerpoint/2010/main" val="902900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rovencestomiecontact@sfr.fr" TargetMode="External"/><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emf"/><Relationship Id="rId4" Type="http://schemas.openxmlformats.org/officeDocument/2006/relationships/hyperlink" Target="mailto:provence.stomie@"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17qTj-9AIw"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2018 11 09 Porte documents\Logo PSC 10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620" y="395892"/>
            <a:ext cx="1567180" cy="719455"/>
          </a:xfrm>
          <a:prstGeom prst="rect">
            <a:avLst/>
          </a:prstGeom>
          <a:noFill/>
          <a:ln>
            <a:noFill/>
          </a:ln>
        </p:spPr>
      </p:pic>
      <p:sp>
        <p:nvSpPr>
          <p:cNvPr id="5" name="Text Box 492"/>
          <p:cNvSpPr txBox="1">
            <a:spLocks noChangeArrowheads="1"/>
          </p:cNvSpPr>
          <p:nvPr/>
        </p:nvSpPr>
        <p:spPr bwMode="auto">
          <a:xfrm>
            <a:off x="2080894" y="643499"/>
            <a:ext cx="3205480" cy="50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scene3d>
              <a:camera prst="orthographicFront"/>
              <a:lightRig rig="threePt" dir="t"/>
            </a:scene3d>
            <a:sp3d contourW="12700">
              <a:contourClr>
                <a:srgbClr val="FF9933"/>
              </a:contourClr>
            </a:sp3d>
          </a:bodyPr>
          <a:lstStyle/>
          <a:p>
            <a:pPr algn="ctr">
              <a:spcAft>
                <a:spcPts val="0"/>
              </a:spcAft>
            </a:pPr>
            <a:r>
              <a:rPr lang="fr-FR" sz="2400" b="1" cap="small" spc="220" dirty="0">
                <a:solidFill>
                  <a:srgbClr val="FF9933"/>
                </a:solidFill>
                <a:effectLst/>
                <a:latin typeface="Kristen ITC" panose="03050502040202030202" pitchFamily="66" charset="0"/>
                <a:ea typeface="Times New Roman" panose="02020603050405020304" pitchFamily="18" charset="0"/>
                <a:cs typeface="Century Gothic" panose="020B0502020202020204" pitchFamily="34" charset="0"/>
              </a:rPr>
              <a:t>La Stomazette</a:t>
            </a:r>
            <a:endParaRPr lang="fr-FR" sz="4800" b="1" cap="small" spc="220" dirty="0">
              <a:solidFill>
                <a:srgbClr val="C2C2AD"/>
              </a:solidFill>
              <a:effectLst/>
              <a:latin typeface="Century Gothic" panose="020B0502020202020204" pitchFamily="34" charset="0"/>
              <a:ea typeface="Times New Roman" panose="02020603050405020304" pitchFamily="18" charset="0"/>
              <a:cs typeface="Century Gothic" panose="020B0502020202020204" pitchFamily="34" charset="0"/>
            </a:endParaRPr>
          </a:p>
        </p:txBody>
      </p:sp>
      <p:sp>
        <p:nvSpPr>
          <p:cNvPr id="6" name="Text Box 12"/>
          <p:cNvSpPr txBox="1">
            <a:spLocks noChangeArrowheads="1"/>
          </p:cNvSpPr>
          <p:nvPr/>
        </p:nvSpPr>
        <p:spPr bwMode="auto">
          <a:xfrm>
            <a:off x="5386470" y="516276"/>
            <a:ext cx="1759585" cy="7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Bef>
                <a:spcPts val="600"/>
              </a:spcBef>
              <a:spcAft>
                <a:spcPts val="400"/>
              </a:spcAft>
            </a:pPr>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Numéro 13</a:t>
            </a:r>
            <a:endParaRPr lang="fr-FR" sz="800" b="1" spc="100" dirty="0">
              <a:solidFill>
                <a:schemeClr val="accent1">
                  <a:lumMod val="75000"/>
                </a:schemeClr>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ctr">
              <a:lnSpc>
                <a:spcPts val="1200"/>
              </a:lnSpc>
              <a:spcBef>
                <a:spcPts val="600"/>
              </a:spcBef>
              <a:spcAft>
                <a:spcPts val="400"/>
              </a:spcAft>
            </a:pPr>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Décembre 2023</a:t>
            </a:r>
            <a:endParaRPr lang="fr-FR" sz="800" b="1" spc="100" dirty="0">
              <a:solidFill>
                <a:schemeClr val="accent1">
                  <a:lumMod val="75000"/>
                </a:schemeClr>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ctr">
              <a:lnSpc>
                <a:spcPts val="1200"/>
              </a:lnSpc>
              <a:spcAft>
                <a:spcPts val="0"/>
              </a:spcAft>
            </a:pPr>
            <a:r>
              <a:rPr lang="fr-FR" sz="800" b="1" spc="100" dirty="0">
                <a:solidFill>
                  <a:schemeClr val="accent1">
                    <a:lumMod val="75000"/>
                  </a:schemeClr>
                </a:solidFill>
                <a:effectLst/>
                <a:latin typeface="Trebuchet MS" panose="020B0603020202020204" pitchFamily="34" charset="0"/>
                <a:ea typeface="Times New Roman" panose="02020603050405020304" pitchFamily="18" charset="0"/>
                <a:cs typeface="Trebuchet MS" panose="020B0603020202020204" pitchFamily="34" charset="0"/>
              </a:rPr>
              <a:t> </a:t>
            </a:r>
          </a:p>
        </p:txBody>
      </p:sp>
      <p:sp>
        <p:nvSpPr>
          <p:cNvPr id="7" name="Text Box 15"/>
          <p:cNvSpPr txBox="1">
            <a:spLocks noChangeArrowheads="1"/>
          </p:cNvSpPr>
          <p:nvPr/>
        </p:nvSpPr>
        <p:spPr bwMode="auto">
          <a:xfrm>
            <a:off x="428976" y="1473523"/>
            <a:ext cx="400327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spcAft>
                <a:spcPts val="0"/>
              </a:spcAft>
            </a:pPr>
            <a:r>
              <a:rPr lang="fr-FR" sz="1400" b="1" kern="1800"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Editorial</a:t>
            </a:r>
            <a:endParaRPr lang="fr-FR" sz="1200" dirty="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2" name="ZoneTexte 1"/>
          <p:cNvSpPr txBox="1"/>
          <p:nvPr/>
        </p:nvSpPr>
        <p:spPr>
          <a:xfrm>
            <a:off x="4836002" y="1464380"/>
            <a:ext cx="2197258" cy="307777"/>
          </a:xfrm>
          <a:prstGeom prst="rect">
            <a:avLst/>
          </a:prstGeom>
          <a:noFill/>
        </p:spPr>
        <p:txBody>
          <a:bodyPr wrap="square" rtlCol="0">
            <a:spAutoFit/>
          </a:bodyPr>
          <a:lstStyle/>
          <a:p>
            <a:r>
              <a:rPr lang="fr-FR" sz="1400" b="1" dirty="0">
                <a:solidFill>
                  <a:srgbClr val="FF6600"/>
                </a:solidFill>
                <a:latin typeface="ABeeZee" panose="02000000000000000000" pitchFamily="2" charset="0"/>
              </a:rPr>
              <a:t>Sommaire</a:t>
            </a:r>
            <a:endParaRPr lang="fr-FR" sz="1400" b="1" dirty="0">
              <a:solidFill>
                <a:srgbClr val="C00000"/>
              </a:solidFill>
              <a:latin typeface="ABeeZee" panose="02000000000000000000" pitchFamily="2" charset="0"/>
            </a:endParaRPr>
          </a:p>
        </p:txBody>
      </p:sp>
      <p:cxnSp>
        <p:nvCxnSpPr>
          <p:cNvPr id="9" name="Connecteur droit 8"/>
          <p:cNvCxnSpPr/>
          <p:nvPr/>
        </p:nvCxnSpPr>
        <p:spPr>
          <a:xfrm>
            <a:off x="478254" y="1373660"/>
            <a:ext cx="6624000" cy="1428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4F073A28-9FEF-40E8-ADE1-A4F15E61EDA3}"/>
              </a:ext>
            </a:extLst>
          </p:cNvPr>
          <p:cNvGrpSpPr/>
          <p:nvPr/>
        </p:nvGrpSpPr>
        <p:grpSpPr>
          <a:xfrm>
            <a:off x="4918480" y="3681688"/>
            <a:ext cx="2160000" cy="180000"/>
            <a:chOff x="4940409" y="3642030"/>
            <a:chExt cx="2124000" cy="151334"/>
          </a:xfrm>
        </p:grpSpPr>
        <p:cxnSp>
          <p:nvCxnSpPr>
            <p:cNvPr id="16" name="Connecteur droit 15"/>
            <p:cNvCxnSpPr/>
            <p:nvPr/>
          </p:nvCxnSpPr>
          <p:spPr>
            <a:xfrm>
              <a:off x="4940409" y="3642030"/>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940409" y="3793364"/>
              <a:ext cx="21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33AF17F8-2732-449B-9C89-9095815F8ADE}"/>
              </a:ext>
            </a:extLst>
          </p:cNvPr>
          <p:cNvGrpSpPr/>
          <p:nvPr/>
        </p:nvGrpSpPr>
        <p:grpSpPr>
          <a:xfrm>
            <a:off x="4918480" y="1758441"/>
            <a:ext cx="2160000" cy="198295"/>
            <a:chOff x="4940409" y="2110974"/>
            <a:chExt cx="2124000" cy="198295"/>
          </a:xfrm>
        </p:grpSpPr>
        <p:cxnSp>
          <p:nvCxnSpPr>
            <p:cNvPr id="14" name="Connecteur droit 13"/>
            <p:cNvCxnSpPr/>
            <p:nvPr/>
          </p:nvCxnSpPr>
          <p:spPr>
            <a:xfrm>
              <a:off x="4940409" y="2110974"/>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cxnSpLocks/>
            </p:cNvCxnSpPr>
            <p:nvPr/>
          </p:nvCxnSpPr>
          <p:spPr>
            <a:xfrm>
              <a:off x="4940409" y="2309269"/>
              <a:ext cx="212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e 22">
            <a:extLst>
              <a:ext uri="{FF2B5EF4-FFF2-40B4-BE49-F238E27FC236}">
                <a16:creationId xmlns:a16="http://schemas.microsoft.com/office/drawing/2014/main" id="{34F9BFCF-1A2D-401A-A955-5AC515A70C30}"/>
              </a:ext>
            </a:extLst>
          </p:cNvPr>
          <p:cNvGrpSpPr/>
          <p:nvPr/>
        </p:nvGrpSpPr>
        <p:grpSpPr>
          <a:xfrm>
            <a:off x="4918480" y="2306978"/>
            <a:ext cx="2160000" cy="180000"/>
            <a:chOff x="4940409" y="2664616"/>
            <a:chExt cx="2124000" cy="146480"/>
          </a:xfrm>
        </p:grpSpPr>
        <p:cxnSp>
          <p:nvCxnSpPr>
            <p:cNvPr id="20" name="Connecteur droit 19"/>
            <p:cNvCxnSpPr/>
            <p:nvPr/>
          </p:nvCxnSpPr>
          <p:spPr>
            <a:xfrm>
              <a:off x="4940409" y="2811096"/>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940409" y="2664616"/>
              <a:ext cx="2124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2"/>
          </p:nvPr>
        </p:nvSpPr>
        <p:spPr>
          <a:xfrm>
            <a:off x="5626935" y="10281433"/>
            <a:ext cx="1700927" cy="338998"/>
          </a:xfrm>
        </p:spPr>
        <p:txBody>
          <a:bodyPr/>
          <a:lstStyle/>
          <a:p>
            <a:fld id="{A98DAE0D-CE23-4151-90B3-640391461B29}" type="slidenum">
              <a:rPr lang="fr-FR" smtClean="0"/>
              <a:t>1</a:t>
            </a:fld>
            <a:endParaRPr lang="fr-FR" dirty="0"/>
          </a:p>
        </p:txBody>
      </p:sp>
      <p:grpSp>
        <p:nvGrpSpPr>
          <p:cNvPr id="26" name="Groupe 25">
            <a:extLst>
              <a:ext uri="{FF2B5EF4-FFF2-40B4-BE49-F238E27FC236}">
                <a16:creationId xmlns:a16="http://schemas.microsoft.com/office/drawing/2014/main" id="{2DA6CA78-63DD-4326-BDAF-1B5F41CDF291}"/>
              </a:ext>
            </a:extLst>
          </p:cNvPr>
          <p:cNvGrpSpPr/>
          <p:nvPr/>
        </p:nvGrpSpPr>
        <p:grpSpPr>
          <a:xfrm>
            <a:off x="4913895" y="2975581"/>
            <a:ext cx="2169170" cy="193438"/>
            <a:chOff x="4931392" y="2958067"/>
            <a:chExt cx="2133017" cy="173536"/>
          </a:xfrm>
        </p:grpSpPr>
        <p:cxnSp>
          <p:nvCxnSpPr>
            <p:cNvPr id="24" name="Connecteur droit 23"/>
            <p:cNvCxnSpPr/>
            <p:nvPr/>
          </p:nvCxnSpPr>
          <p:spPr>
            <a:xfrm>
              <a:off x="4940409" y="3131603"/>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931392" y="2958067"/>
              <a:ext cx="2124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2436478" y="7014979"/>
            <a:ext cx="4753909" cy="2739211"/>
          </a:xfrm>
          <a:prstGeom prst="rect">
            <a:avLst/>
          </a:prstGeom>
          <a:noFill/>
          <a:ln w="12700">
            <a:solidFill>
              <a:srgbClr val="FF6600"/>
            </a:solidFill>
          </a:ln>
        </p:spPr>
        <p:txBody>
          <a:bodyPr wrap="square" rtlCol="0">
            <a:spAutoFit/>
          </a:bodyPr>
          <a:lstStyle/>
          <a:p>
            <a:pPr>
              <a:buClr>
                <a:srgbClr val="FF6600"/>
              </a:buClr>
            </a:pPr>
            <a:r>
              <a:rPr lang="fr-FR" sz="1050" b="1" dirty="0">
                <a:solidFill>
                  <a:schemeClr val="accent1">
                    <a:lumMod val="75000"/>
                  </a:schemeClr>
                </a:solidFill>
                <a:latin typeface="ABeeZee" panose="02000000000000000000" pitchFamily="2" charset="0"/>
              </a:rPr>
              <a:t>Stomisés-Contact - </a:t>
            </a:r>
            <a:r>
              <a:rPr lang="fr-FR" sz="1050" b="1" dirty="0">
                <a:solidFill>
                  <a:srgbClr val="FF6600"/>
                </a:solidFill>
                <a:latin typeface="ABeeZee" panose="02000000000000000000" pitchFamily="2" charset="0"/>
              </a:rPr>
              <a:t>mars 2024 à Grenoble</a:t>
            </a:r>
            <a:endParaRPr lang="fr-FR" sz="1050" b="1" dirty="0">
              <a:solidFill>
                <a:schemeClr val="accent1">
                  <a:lumMod val="75000"/>
                </a:schemeClr>
              </a:solidFill>
              <a:latin typeface="ABeeZee" panose="02000000000000000000" pitchFamily="2" charset="0"/>
            </a:endParaRPr>
          </a:p>
          <a:p>
            <a:pPr>
              <a:buClr>
                <a:srgbClr val="FF6600"/>
              </a:buClr>
            </a:pPr>
            <a:r>
              <a:rPr lang="fr-FR" sz="1050" dirty="0">
                <a:latin typeface="ABeeZee" panose="02000000000000000000" pitchFamily="2" charset="0"/>
              </a:rPr>
              <a:t>                                Nouvelle formation </a:t>
            </a:r>
            <a:r>
              <a:rPr lang="fr-FR" sz="1050" b="1" dirty="0">
                <a:latin typeface="ABeeZee" panose="02000000000000000000" pitchFamily="2" charset="0"/>
              </a:rPr>
              <a:t>avec </a:t>
            </a:r>
            <a:r>
              <a:rPr lang="fr-FR" sz="1050" dirty="0">
                <a:latin typeface="ABeeZee" panose="02000000000000000000" pitchFamily="2" charset="0"/>
              </a:rPr>
              <a:t>4 candidats</a:t>
            </a:r>
            <a:endParaRPr lang="fr-FR" sz="400" dirty="0">
              <a:latin typeface="ABeeZee" panose="02000000000000000000" pitchFamily="2" charset="0"/>
            </a:endParaRPr>
          </a:p>
          <a:p>
            <a:pPr>
              <a:buClr>
                <a:srgbClr val="FF6600"/>
              </a:buClr>
            </a:pPr>
            <a:r>
              <a:rPr lang="fr-FR" sz="1050" b="1" dirty="0">
                <a:solidFill>
                  <a:schemeClr val="accent1">
                    <a:lumMod val="75000"/>
                  </a:schemeClr>
                </a:solidFill>
                <a:latin typeface="ABeeZee" panose="02000000000000000000" pitchFamily="2" charset="0"/>
              </a:rPr>
              <a:t>Ateliers d’écriture</a:t>
            </a:r>
            <a:r>
              <a:rPr lang="fr-FR" sz="1050" dirty="0">
                <a:latin typeface="ABeeZee" panose="02000000000000000000" pitchFamily="2" charset="0"/>
              </a:rPr>
              <a:t> </a:t>
            </a:r>
            <a:r>
              <a:rPr lang="fr-FR" sz="1050" dirty="0">
                <a:solidFill>
                  <a:srgbClr val="FF6600"/>
                </a:solidFill>
                <a:latin typeface="ABeeZee" panose="02000000000000000000" pitchFamily="2" charset="0"/>
              </a:rPr>
              <a:t>dates à la demande: </a:t>
            </a:r>
            <a:r>
              <a:rPr lang="fr-FR" sz="1050" dirty="0">
                <a:latin typeface="ABeeZee" panose="02000000000000000000" pitchFamily="2" charset="0"/>
              </a:rPr>
              <a:t>appelez-nous !</a:t>
            </a:r>
            <a:br>
              <a:rPr lang="fr-FR" sz="1050" dirty="0">
                <a:latin typeface="ABeeZee" panose="02000000000000000000" pitchFamily="2" charset="0"/>
              </a:rPr>
            </a:br>
            <a:r>
              <a:rPr lang="fr-FR" sz="1050" b="1" dirty="0">
                <a:solidFill>
                  <a:schemeClr val="accent1">
                    <a:lumMod val="75000"/>
                  </a:schemeClr>
                </a:solidFill>
                <a:latin typeface="ABeeZee" panose="02000000000000000000" pitchFamily="2" charset="0"/>
              </a:rPr>
              <a:t>Mars bleu</a:t>
            </a:r>
            <a:r>
              <a:rPr lang="fr-FR" sz="1050" dirty="0">
                <a:latin typeface="ABeeZee" panose="02000000000000000000" pitchFamily="2" charset="0"/>
              </a:rPr>
              <a:t>: </a:t>
            </a:r>
            <a:r>
              <a:rPr lang="fr-FR" altLang="fr-FR" sz="1050" dirty="0">
                <a:latin typeface="ABeeZee" panose="02000000000000000000" pitchFamily="2" charset="0"/>
                <a:cs typeface="Calibri" panose="020F0502020204030204" pitchFamily="34" charset="0"/>
              </a:rPr>
              <a:t>stands aux côtés de nos partenaires </a:t>
            </a:r>
            <a:br>
              <a:rPr lang="fr-FR" altLang="fr-FR" sz="1050" dirty="0">
                <a:latin typeface="ABeeZee" panose="02000000000000000000" pitchFamily="2" charset="0"/>
                <a:cs typeface="Calibri" panose="020F0502020204030204" pitchFamily="34" charset="0"/>
              </a:rPr>
            </a:br>
            <a:r>
              <a:rPr lang="fr-FR" altLang="fr-FR" sz="1050" dirty="0">
                <a:latin typeface="ABeeZee" panose="02000000000000000000" pitchFamily="2" charset="0"/>
                <a:cs typeface="Calibri" panose="020F0502020204030204" pitchFamily="34" charset="0"/>
              </a:rPr>
              <a:t>                  (Ligue, Centre de dépistage …)</a:t>
            </a:r>
            <a:endParaRPr lang="fr-FR" altLang="fr-FR" sz="400" dirty="0">
              <a:latin typeface="ABeeZee" panose="02000000000000000000" pitchFamily="2" charset="0"/>
              <a:cs typeface="Calibri" panose="020F0502020204030204" pitchFamily="34" charset="0"/>
            </a:endParaRPr>
          </a:p>
          <a:p>
            <a:pPr lvl="0" eaLnBrk="0" fontAlgn="base" hangingPunct="0">
              <a:spcBef>
                <a:spcPct val="0"/>
              </a:spcBef>
              <a:spcAft>
                <a:spcPct val="0"/>
              </a:spcAft>
            </a:pPr>
            <a:r>
              <a:rPr lang="fr-FR" altLang="fr-FR" sz="1050" b="1" dirty="0">
                <a:solidFill>
                  <a:schemeClr val="accent1">
                    <a:lumMod val="75000"/>
                  </a:schemeClr>
                </a:solidFill>
                <a:latin typeface="ABeeZee" panose="02000000000000000000" pitchFamily="2" charset="0"/>
                <a:cs typeface="Calibri" panose="020F0502020204030204" pitchFamily="34" charset="0"/>
              </a:rPr>
              <a:t>Interventions </a:t>
            </a:r>
            <a:r>
              <a:rPr lang="fr-FR" altLang="fr-FR" sz="1050" dirty="0">
                <a:latin typeface="ABeeZee" panose="02000000000000000000" pitchFamily="2" charset="0"/>
                <a:cs typeface="Calibri" panose="020F0502020204030204" pitchFamily="34" charset="0"/>
              </a:rPr>
              <a:t>: IFAS – Pharmacie</a:t>
            </a:r>
            <a:endParaRPr lang="fr-FR" altLang="fr-FR" sz="1050" dirty="0">
              <a:latin typeface="ABeeZee" panose="02000000000000000000" pitchFamily="2" charset="0"/>
            </a:endParaRPr>
          </a:p>
          <a:p>
            <a:pPr lvl="0" eaLnBrk="0" fontAlgn="base" hangingPunct="0">
              <a:spcBef>
                <a:spcPct val="0"/>
              </a:spcBef>
              <a:spcAft>
                <a:spcPct val="0"/>
              </a:spcAft>
            </a:pPr>
            <a:r>
              <a:rPr lang="fr-FR" altLang="fr-FR" sz="1050" b="1" dirty="0">
                <a:solidFill>
                  <a:schemeClr val="accent1">
                    <a:lumMod val="75000"/>
                  </a:schemeClr>
                </a:solidFill>
                <a:latin typeface="ABeeZee" panose="02000000000000000000" pitchFamily="2" charset="0"/>
                <a:cs typeface="Calibri" panose="020F0502020204030204" pitchFamily="34" charset="0"/>
              </a:rPr>
              <a:t>Partenariat</a:t>
            </a:r>
            <a:r>
              <a:rPr lang="fr-FR" altLang="fr-FR" sz="1050" dirty="0">
                <a:solidFill>
                  <a:schemeClr val="accent1">
                    <a:lumMod val="75000"/>
                  </a:schemeClr>
                </a:solidFill>
                <a:latin typeface="ABeeZee" panose="02000000000000000000" pitchFamily="2" charset="0"/>
                <a:cs typeface="Calibri" panose="020F0502020204030204" pitchFamily="34" charset="0"/>
              </a:rPr>
              <a:t> </a:t>
            </a:r>
            <a:r>
              <a:rPr lang="fr-FR" altLang="fr-FR" sz="1050" b="1" dirty="0">
                <a:solidFill>
                  <a:schemeClr val="accent1">
                    <a:lumMod val="75000"/>
                  </a:schemeClr>
                </a:solidFill>
                <a:latin typeface="ABeeZee" panose="02000000000000000000" pitchFamily="2" charset="0"/>
                <a:cs typeface="Calibri" panose="020F0502020204030204" pitchFamily="34" charset="0"/>
              </a:rPr>
              <a:t>- Convention</a:t>
            </a:r>
            <a:r>
              <a:rPr lang="fr-FR" altLang="fr-FR" sz="1050" dirty="0">
                <a:latin typeface="ABeeZee" panose="02000000000000000000" pitchFamily="2" charset="0"/>
                <a:cs typeface="Calibri" panose="020F0502020204030204" pitchFamily="34" charset="0"/>
              </a:rPr>
              <a:t> : HAD Aix-en-Provence</a:t>
            </a:r>
          </a:p>
          <a:p>
            <a:pPr lvl="0" eaLnBrk="0" fontAlgn="base" hangingPunct="0">
              <a:spcBef>
                <a:spcPct val="0"/>
              </a:spcBef>
              <a:spcAft>
                <a:spcPct val="0"/>
              </a:spcAft>
            </a:pPr>
            <a:r>
              <a:rPr lang="fr-FR" altLang="fr-FR" sz="1050" dirty="0">
                <a:latin typeface="ABeeZee" panose="02000000000000000000" pitchFamily="2" charset="0"/>
                <a:cs typeface="Calibri" panose="020F0502020204030204" pitchFamily="34" charset="0"/>
              </a:rPr>
              <a:t>                                          Stomathérapeute Hyères</a:t>
            </a:r>
            <a:endParaRPr lang="fr-FR" sz="400" dirty="0">
              <a:latin typeface="ABeeZee" panose="02000000000000000000" pitchFamily="2" charset="0"/>
            </a:endParaRPr>
          </a:p>
          <a:p>
            <a:pPr lvl="0" eaLnBrk="0" fontAlgn="base" hangingPunct="0">
              <a:spcBef>
                <a:spcPct val="0"/>
              </a:spcBef>
              <a:spcAft>
                <a:spcPct val="0"/>
              </a:spcAft>
            </a:pPr>
            <a:r>
              <a:rPr lang="fr-FR" sz="1050" b="1" dirty="0">
                <a:solidFill>
                  <a:schemeClr val="accent1">
                    <a:lumMod val="75000"/>
                  </a:schemeClr>
                </a:solidFill>
                <a:latin typeface="ABeeZee" panose="02000000000000000000" pitchFamily="2" charset="0"/>
              </a:rPr>
              <a:t>Assemblée Générale – </a:t>
            </a:r>
            <a:r>
              <a:rPr lang="fr-FR" sz="1050" b="1" dirty="0">
                <a:solidFill>
                  <a:srgbClr val="FF6600"/>
                </a:solidFill>
                <a:latin typeface="ABeeZee" panose="02000000000000000000" pitchFamily="2" charset="0"/>
              </a:rPr>
              <a:t>samedi 8 juin - </a:t>
            </a:r>
            <a:r>
              <a:rPr lang="fr-FR" sz="1050" dirty="0">
                <a:latin typeface="ABeeZee" panose="02000000000000000000" pitchFamily="2" charset="0"/>
              </a:rPr>
              <a:t>Thème pressenti : </a:t>
            </a:r>
            <a:br>
              <a:rPr lang="fr-FR" sz="1050" dirty="0">
                <a:latin typeface="ABeeZee" panose="02000000000000000000" pitchFamily="2" charset="0"/>
              </a:rPr>
            </a:br>
            <a:r>
              <a:rPr lang="fr-FR" sz="1050" dirty="0">
                <a:latin typeface="ABeeZee" panose="02000000000000000000" pitchFamily="2" charset="0"/>
              </a:rPr>
              <a:t>                    </a:t>
            </a:r>
            <a:r>
              <a:rPr lang="fr-FR" altLang="fr-FR" sz="1050" dirty="0">
                <a:latin typeface="ABeeZee" panose="02000000000000000000" pitchFamily="2" charset="0"/>
                <a:cs typeface="Calibri" panose="020F0502020204030204" pitchFamily="34" charset="0"/>
              </a:rPr>
              <a:t>Parcours idéal de soins du patient stomisé.</a:t>
            </a:r>
            <a:br>
              <a:rPr lang="fr-FR" altLang="fr-FR" sz="1050" dirty="0">
                <a:latin typeface="ABeeZee" panose="02000000000000000000" pitchFamily="2" charset="0"/>
                <a:cs typeface="Calibri" panose="020F0502020204030204" pitchFamily="34" charset="0"/>
              </a:rPr>
            </a:br>
            <a:r>
              <a:rPr lang="fr-FR" altLang="fr-FR" sz="1050" dirty="0">
                <a:latin typeface="ABeeZee" panose="02000000000000000000" pitchFamily="2" charset="0"/>
                <a:cs typeface="Calibri" panose="020F0502020204030204" pitchFamily="34" charset="0"/>
              </a:rPr>
              <a:t>                    Regards croisés soignés / soignants / organismes de santé</a:t>
            </a:r>
          </a:p>
          <a:p>
            <a:r>
              <a:rPr lang="fr-FR" sz="1050" b="1" dirty="0">
                <a:solidFill>
                  <a:schemeClr val="accent1">
                    <a:lumMod val="75000"/>
                  </a:schemeClr>
                </a:solidFill>
                <a:latin typeface="ABeeZee" panose="02000000000000000000" pitchFamily="2" charset="0"/>
              </a:rPr>
              <a:t>Forum</a:t>
            </a:r>
            <a:r>
              <a:rPr lang="fr-FR" sz="1050" b="1" dirty="0">
                <a:solidFill>
                  <a:srgbClr val="242424"/>
                </a:solidFill>
                <a:latin typeface="ABeeZee" panose="02000000000000000000" pitchFamily="2" charset="0"/>
              </a:rPr>
              <a:t> </a:t>
            </a:r>
            <a:r>
              <a:rPr lang="fr-FR" sz="1050" b="1" dirty="0">
                <a:solidFill>
                  <a:srgbClr val="FF6600"/>
                </a:solidFill>
                <a:latin typeface="ABeeZee" panose="02000000000000000000" pitchFamily="2" charset="0"/>
              </a:rPr>
              <a:t>automne 2024</a:t>
            </a:r>
            <a:r>
              <a:rPr lang="fr-FR" sz="1050" dirty="0">
                <a:solidFill>
                  <a:srgbClr val="242424"/>
                </a:solidFill>
                <a:latin typeface="ABeeZee" panose="02000000000000000000" pitchFamily="2" charset="0"/>
              </a:rPr>
              <a:t> informations à venir</a:t>
            </a:r>
            <a:endParaRPr lang="fr-FR" sz="1050" dirty="0">
              <a:latin typeface="ABeeZee" panose="02000000000000000000" pitchFamily="2" charset="0"/>
            </a:endParaRPr>
          </a:p>
          <a:p>
            <a:pPr marL="171450" indent="-171450">
              <a:buClr>
                <a:srgbClr val="FF6600"/>
              </a:buClr>
              <a:buFont typeface="Arial" panose="020B0604020202020204" pitchFamily="34" charset="0"/>
              <a:buChar char="•"/>
            </a:pPr>
            <a:endParaRPr lang="fr-FR" sz="400" dirty="0">
              <a:latin typeface="ABeeZee" panose="02000000000000000000" pitchFamily="2" charset="0"/>
            </a:endParaRPr>
          </a:p>
          <a:p>
            <a:pPr>
              <a:buClr>
                <a:srgbClr val="FF6600"/>
              </a:buClr>
            </a:pPr>
            <a:r>
              <a:rPr lang="fr-FR" sz="1050" b="1" dirty="0">
                <a:solidFill>
                  <a:srgbClr val="FF6600"/>
                </a:solidFill>
                <a:latin typeface="ABeeZee" panose="02000000000000000000" pitchFamily="2" charset="0"/>
              </a:rPr>
              <a:t>Avec l’Union</a:t>
            </a:r>
            <a:br>
              <a:rPr lang="fr-FR" sz="1050" b="1" dirty="0">
                <a:solidFill>
                  <a:srgbClr val="FF6600"/>
                </a:solidFill>
                <a:latin typeface="ABeeZee" panose="02000000000000000000" pitchFamily="2" charset="0"/>
              </a:rPr>
            </a:br>
            <a:r>
              <a:rPr lang="fr-FR" sz="1050" b="1" dirty="0" err="1">
                <a:solidFill>
                  <a:schemeClr val="accent1">
                    <a:lumMod val="75000"/>
                  </a:schemeClr>
                </a:solidFill>
                <a:latin typeface="ABeeZee" panose="02000000000000000000" pitchFamily="2" charset="0"/>
              </a:rPr>
              <a:t>Stom</a:t>
            </a:r>
            <a:r>
              <a:rPr lang="fr-FR" sz="1050" b="1" dirty="0">
                <a:solidFill>
                  <a:schemeClr val="accent1">
                    <a:lumMod val="75000"/>
                  </a:schemeClr>
                </a:solidFill>
                <a:latin typeface="ABeeZee" panose="02000000000000000000" pitchFamily="2" charset="0"/>
              </a:rPr>
              <a:t> </a:t>
            </a:r>
            <a:r>
              <a:rPr lang="fr-FR" sz="1050" b="1" dirty="0" err="1">
                <a:solidFill>
                  <a:schemeClr val="accent1">
                    <a:lumMod val="75000"/>
                  </a:schemeClr>
                </a:solidFill>
                <a:latin typeface="ABeeZee" panose="02000000000000000000" pitchFamily="2" charset="0"/>
              </a:rPr>
              <a:t>visio</a:t>
            </a:r>
            <a:r>
              <a:rPr lang="fr-FR" sz="1050" b="1" dirty="0">
                <a:solidFill>
                  <a:schemeClr val="accent1">
                    <a:lumMod val="75000"/>
                  </a:schemeClr>
                </a:solidFill>
                <a:latin typeface="ABeeZee" panose="02000000000000000000" pitchFamily="2" charset="0"/>
              </a:rPr>
              <a:t> d’hiver -</a:t>
            </a:r>
            <a:r>
              <a:rPr lang="fr-FR" sz="1050" b="1" dirty="0">
                <a:solidFill>
                  <a:srgbClr val="FF6600"/>
                </a:solidFill>
                <a:latin typeface="ABeeZee" panose="02000000000000000000" pitchFamily="2" charset="0"/>
              </a:rPr>
              <a:t> février- </a:t>
            </a:r>
            <a:r>
              <a:rPr lang="fr-FR" sz="1050" dirty="0">
                <a:latin typeface="ABeeZee" panose="02000000000000000000" pitchFamily="2" charset="0"/>
              </a:rPr>
              <a:t>jeunes et stomie</a:t>
            </a:r>
            <a:endPar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endParaRPr>
          </a:p>
          <a:p>
            <a:pPr>
              <a:buClr>
                <a:srgbClr val="FF6600"/>
              </a:buClr>
            </a:pPr>
            <a:r>
              <a:rPr lang="fr-FR" sz="1050" b="1" dirty="0" err="1">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Stom’Challenge</a:t>
            </a:r>
            <a:r>
              <a:rPr lang="fr-FR" sz="1050" b="1"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 - </a:t>
            </a:r>
            <a:r>
              <a:rPr lang="fr-FR" sz="1050" b="1" dirty="0">
                <a:solidFill>
                  <a:srgbClr val="FF6600"/>
                </a:solidFill>
                <a:latin typeface="ABeeZee" panose="02000000000000000000" pitchFamily="2" charset="0"/>
                <a:ea typeface="Calibri" panose="020F0502020204030204" pitchFamily="34" charset="0"/>
                <a:cs typeface="Times New Roman" panose="02020603050405020304" pitchFamily="18" charset="0"/>
              </a:rPr>
              <a:t>23 avril au 3 mai</a:t>
            </a:r>
            <a:endParaRPr lang="fr-FR" sz="1050" dirty="0">
              <a:latin typeface="ABeeZee" panose="02000000000000000000" pitchFamily="2" charset="0"/>
            </a:endParaRPr>
          </a:p>
          <a:p>
            <a:pPr>
              <a:buClr>
                <a:srgbClr val="FF6600"/>
              </a:buClr>
            </a:pPr>
            <a:r>
              <a:rPr lang="fr-FR" sz="1050" b="1" dirty="0">
                <a:solidFill>
                  <a:schemeClr val="accent1">
                    <a:lumMod val="75000"/>
                  </a:schemeClr>
                </a:solidFill>
                <a:latin typeface="ABeeZee" panose="02000000000000000000" pitchFamily="2" charset="0"/>
              </a:rPr>
              <a:t>Journée Nationale de la Stomie - </a:t>
            </a:r>
            <a:r>
              <a:rPr lang="fr-FR" sz="1050" b="1" dirty="0">
                <a:solidFill>
                  <a:srgbClr val="FF6600"/>
                </a:solidFill>
                <a:latin typeface="ABeeZee" panose="02000000000000000000" pitchFamily="2" charset="0"/>
              </a:rPr>
              <a:t>3 Mai </a:t>
            </a:r>
            <a:endParaRPr lang="fr-FR" sz="400" dirty="0">
              <a:latin typeface="ABeeZee" panose="02000000000000000000" pitchFamily="2" charset="0"/>
            </a:endParaRPr>
          </a:p>
        </p:txBody>
      </p:sp>
      <p:sp>
        <p:nvSpPr>
          <p:cNvPr id="50" name="Text Box 12"/>
          <p:cNvSpPr txBox="1">
            <a:spLocks noChangeArrowheads="1"/>
          </p:cNvSpPr>
          <p:nvPr/>
        </p:nvSpPr>
        <p:spPr bwMode="auto">
          <a:xfrm>
            <a:off x="782275" y="7148499"/>
            <a:ext cx="1929479" cy="40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Bef>
                <a:spcPts val="600"/>
              </a:spcBef>
              <a:spcAft>
                <a:spcPts val="400"/>
              </a:spcAft>
            </a:pPr>
            <a:r>
              <a:rPr lang="fr-FR" sz="16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Avenir </a:t>
            </a:r>
            <a:r>
              <a:rPr lang="fr-FR" sz="1400" b="1" spc="100" dirty="0">
                <a:solidFill>
                  <a:srgbClr val="FF6600"/>
                </a:solidFill>
                <a:latin typeface="ABeeZee" panose="02000000000000000000" pitchFamily="2" charset="0"/>
                <a:ea typeface="Times New Roman" panose="02020603050405020304" pitchFamily="18" charset="0"/>
                <a:cs typeface="Trebuchet MS" panose="020B0603020202020204" pitchFamily="34" charset="0"/>
              </a:rPr>
              <a:t>2024</a:t>
            </a:r>
          </a:p>
        </p:txBody>
      </p:sp>
      <p:sp>
        <p:nvSpPr>
          <p:cNvPr id="52" name="ZoneTexte 51"/>
          <p:cNvSpPr txBox="1"/>
          <p:nvPr/>
        </p:nvSpPr>
        <p:spPr>
          <a:xfrm>
            <a:off x="4821283" y="1725960"/>
            <a:ext cx="2357636" cy="2758447"/>
          </a:xfrm>
          <a:prstGeom prst="rect">
            <a:avLst/>
          </a:prstGeom>
          <a:noFill/>
        </p:spPr>
        <p:txBody>
          <a:bodyPr wrap="square" rtlCol="0">
            <a:spAutoFit/>
          </a:bodyPr>
          <a:lstStyle/>
          <a:p>
            <a:pPr>
              <a:lnSpc>
                <a:spcPct val="105000"/>
              </a:lnSpc>
            </a:pPr>
            <a:r>
              <a:rPr lang="fr-FR" sz="1100" b="1" dirty="0">
                <a:solidFill>
                  <a:schemeClr val="accent1">
                    <a:lumMod val="75000"/>
                  </a:schemeClr>
                </a:solidFill>
                <a:latin typeface="ABeeZee" panose="02000000000000000000" pitchFamily="2" charset="0"/>
              </a:rPr>
              <a:t>Accueil                              Page 1</a:t>
            </a:r>
            <a:endParaRPr lang="fr-FR" sz="1100" b="1" dirty="0">
              <a:latin typeface="ABeeZee" panose="02000000000000000000" pitchFamily="2" charset="0"/>
            </a:endParaRPr>
          </a:p>
          <a:p>
            <a:pPr>
              <a:lnSpc>
                <a:spcPct val="105000"/>
              </a:lnSpc>
            </a:pPr>
            <a:r>
              <a:rPr lang="fr-FR" sz="1100" dirty="0">
                <a:latin typeface="ABeeZee" panose="02000000000000000000" pitchFamily="2" charset="0"/>
              </a:rPr>
              <a:t>Editorial</a:t>
            </a:r>
          </a:p>
          <a:p>
            <a:pPr>
              <a:lnSpc>
                <a:spcPct val="105000"/>
              </a:lnSpc>
            </a:pPr>
            <a:r>
              <a:rPr lang="fr-FR" sz="1100" dirty="0">
                <a:latin typeface="ABeeZee" panose="02000000000000000000" pitchFamily="2" charset="0"/>
              </a:rPr>
              <a:t>Avenir</a:t>
            </a:r>
          </a:p>
          <a:p>
            <a:pPr>
              <a:lnSpc>
                <a:spcPct val="105000"/>
              </a:lnSpc>
            </a:pPr>
            <a:r>
              <a:rPr lang="fr-FR" sz="1100" b="1" dirty="0">
                <a:solidFill>
                  <a:schemeClr val="accent1">
                    <a:lumMod val="75000"/>
                  </a:schemeClr>
                </a:solidFill>
                <a:latin typeface="ABeeZee" panose="02000000000000000000" pitchFamily="2" charset="0"/>
              </a:rPr>
              <a:t>Assemblée Générale  Pages 2&amp;3</a:t>
            </a:r>
            <a:endParaRPr lang="fr-FR" sz="1100" b="1" dirty="0">
              <a:latin typeface="ABeeZee" panose="02000000000000000000" pitchFamily="2" charset="0"/>
            </a:endParaRPr>
          </a:p>
          <a:p>
            <a:pPr>
              <a:lnSpc>
                <a:spcPct val="105000"/>
              </a:lnSpc>
            </a:pPr>
            <a:r>
              <a:rPr lang="fr-FR" sz="1100" dirty="0">
                <a:latin typeface="ABeeZee" panose="02000000000000000000" pitchFamily="2" charset="0"/>
              </a:rPr>
              <a:t>Table ronde cancer du rectum</a:t>
            </a:r>
          </a:p>
          <a:p>
            <a:pPr>
              <a:lnSpc>
                <a:spcPct val="105000"/>
              </a:lnSpc>
            </a:pPr>
            <a:r>
              <a:rPr lang="fr-FR" sz="1100" dirty="0">
                <a:latin typeface="ABeeZee" panose="02000000000000000000" pitchFamily="2" charset="0"/>
              </a:rPr>
              <a:t>Microbiote et flore intestinale</a:t>
            </a:r>
          </a:p>
          <a:p>
            <a:pPr>
              <a:lnSpc>
                <a:spcPct val="105000"/>
              </a:lnSpc>
            </a:pPr>
            <a:r>
              <a:rPr lang="fr-FR" sz="1100" dirty="0">
                <a:latin typeface="ABeeZee" panose="02000000000000000000" pitchFamily="2" charset="0"/>
              </a:rPr>
              <a:t>Patient Parcours ICAP</a:t>
            </a:r>
          </a:p>
          <a:p>
            <a:pPr>
              <a:lnSpc>
                <a:spcPct val="105000"/>
              </a:lnSpc>
            </a:pPr>
            <a:r>
              <a:rPr lang="fr-FR" sz="1100" b="1" dirty="0">
                <a:solidFill>
                  <a:schemeClr val="accent1">
                    <a:lumMod val="75000"/>
                  </a:schemeClr>
                </a:solidFill>
                <a:latin typeface="ABeeZee" panose="02000000000000000000" pitchFamily="2" charset="0"/>
              </a:rPr>
              <a:t>Principales actions 2023  Page 4</a:t>
            </a:r>
          </a:p>
          <a:p>
            <a:pPr>
              <a:lnSpc>
                <a:spcPct val="105000"/>
              </a:lnSpc>
            </a:pPr>
            <a:r>
              <a:rPr lang="fr-FR" sz="1100" dirty="0">
                <a:latin typeface="ABeeZee" panose="02000000000000000000" pitchFamily="2" charset="0"/>
              </a:rPr>
              <a:t>Actions participatives</a:t>
            </a:r>
          </a:p>
          <a:p>
            <a:pPr>
              <a:lnSpc>
                <a:spcPct val="105000"/>
              </a:lnSpc>
            </a:pPr>
            <a:r>
              <a:rPr lang="fr-FR" sz="1100" dirty="0">
                <a:latin typeface="ABeeZee" panose="02000000000000000000" pitchFamily="2" charset="0"/>
              </a:rPr>
              <a:t>Ateliers d’écriture</a:t>
            </a:r>
          </a:p>
          <a:p>
            <a:pPr>
              <a:lnSpc>
                <a:spcPct val="105000"/>
              </a:lnSpc>
            </a:pPr>
            <a:r>
              <a:rPr lang="fr-FR" sz="1100" dirty="0">
                <a:latin typeface="ABeeZee" panose="02000000000000000000" pitchFamily="2" charset="0"/>
              </a:rPr>
              <a:t>Repas</a:t>
            </a:r>
            <a:endParaRPr lang="fr-FR" sz="1100" b="1" dirty="0">
              <a:latin typeface="ABeeZee" panose="02000000000000000000" pitchFamily="2" charset="0"/>
            </a:endParaRPr>
          </a:p>
          <a:p>
            <a:pPr>
              <a:lnSpc>
                <a:spcPct val="105000"/>
              </a:lnSpc>
            </a:pPr>
            <a:r>
              <a:rPr lang="fr-FR" sz="1100" b="1" dirty="0">
                <a:solidFill>
                  <a:schemeClr val="accent1">
                    <a:lumMod val="75000"/>
                  </a:schemeClr>
                </a:solidFill>
                <a:latin typeface="ABeeZee" panose="02000000000000000000" pitchFamily="2" charset="0"/>
              </a:rPr>
              <a:t>Ventoux Contre Cancer     Page 5</a:t>
            </a:r>
          </a:p>
          <a:p>
            <a:pPr>
              <a:lnSpc>
                <a:spcPct val="105000"/>
              </a:lnSpc>
            </a:pPr>
            <a:r>
              <a:rPr lang="fr-FR" sz="1100" b="1" dirty="0">
                <a:solidFill>
                  <a:schemeClr val="accent1">
                    <a:lumMod val="75000"/>
                  </a:schemeClr>
                </a:solidFill>
                <a:latin typeface="ABeeZee" panose="02000000000000000000" pitchFamily="2" charset="0"/>
              </a:rPr>
              <a:t>Les bénévoles                   Page 6</a:t>
            </a:r>
          </a:p>
          <a:p>
            <a:pPr>
              <a:lnSpc>
                <a:spcPct val="105000"/>
              </a:lnSpc>
            </a:pPr>
            <a:r>
              <a:rPr lang="fr-FR" sz="1100" dirty="0">
                <a:latin typeface="ABeeZee" panose="02000000000000000000" pitchFamily="2" charset="0"/>
              </a:rPr>
              <a:t>Notre association</a:t>
            </a:r>
            <a:endParaRPr lang="fr-FR" sz="1100" dirty="0">
              <a:solidFill>
                <a:srgbClr val="FF0000"/>
              </a:solidFill>
              <a:latin typeface="ABeeZee" panose="02000000000000000000" pitchFamily="2" charset="0"/>
            </a:endParaRPr>
          </a:p>
          <a:p>
            <a:pPr>
              <a:lnSpc>
                <a:spcPct val="105000"/>
              </a:lnSpc>
            </a:pPr>
            <a:r>
              <a:rPr lang="fr-FR" sz="1100" dirty="0">
                <a:latin typeface="ABeeZee" panose="02000000000000000000" pitchFamily="2" charset="0"/>
              </a:rPr>
              <a:t>Douceur d’hiver</a:t>
            </a:r>
          </a:p>
        </p:txBody>
      </p:sp>
      <p:sp>
        <p:nvSpPr>
          <p:cNvPr id="18" name="Rectangle 17">
            <a:extLst>
              <a:ext uri="{FF2B5EF4-FFF2-40B4-BE49-F238E27FC236}">
                <a16:creationId xmlns:a16="http://schemas.microsoft.com/office/drawing/2014/main" id="{E0ECC857-B9D8-04CE-B892-5B19D9FFC596}"/>
              </a:ext>
            </a:extLst>
          </p:cNvPr>
          <p:cNvSpPr/>
          <p:nvPr/>
        </p:nvSpPr>
        <p:spPr>
          <a:xfrm>
            <a:off x="370719" y="1713308"/>
            <a:ext cx="4413883" cy="4408899"/>
          </a:xfrm>
          <a:prstGeom prst="rect">
            <a:avLst/>
          </a:prstGeom>
        </p:spPr>
        <p:txBody>
          <a:bodyPr wrap="square" lIns="72000" rIns="72000" bIns="0">
            <a:spAutoFit/>
          </a:bodyPr>
          <a:lstStyle/>
          <a:p>
            <a:r>
              <a:rPr lang="fr-FR" sz="1050" dirty="0">
                <a:latin typeface="ABeeZee" panose="02000000000000000000" pitchFamily="2" charset="0"/>
              </a:rPr>
              <a:t>Microbiote, sport montée du Ventoux, projet de recherche sur le cancer du rectum, patient partenaire, ateliers littéraires et toujours les actions auprès des personnes stomisées et la représentativité des patients auprès des tutelles, 2023 aura été grâce à vous tous adhérents encore une magnifique année associative.</a:t>
            </a:r>
          </a:p>
          <a:p>
            <a:r>
              <a:rPr lang="fr-FR" sz="1050" dirty="0">
                <a:latin typeface="ABeeZee" panose="02000000000000000000" pitchFamily="2" charset="0"/>
              </a:rPr>
              <a:t>Intégration des anciens patients stomisés  dans les équipes soignantes. Une nouvelle réalité ?</a:t>
            </a:r>
          </a:p>
          <a:p>
            <a:pPr lvl="0" eaLnBrk="0" fontAlgn="base" hangingPunct="0">
              <a:spcBef>
                <a:spcPct val="0"/>
              </a:spcBef>
              <a:spcAft>
                <a:spcPct val="0"/>
              </a:spcAft>
            </a:pPr>
            <a:r>
              <a:rPr lang="fr-FR" sz="1050" dirty="0">
                <a:latin typeface="ABeeZee" panose="02000000000000000000" pitchFamily="2" charset="0"/>
              </a:rPr>
              <a:t>La médecine de demain sera personnalisée, participative et prédictive, avec des patients au cœur du système de santé, encore plus acteurs de leur prise en charge globale. Leurs besoins et leurs attentes sont ainsi de plus en plus recherchés et évalués aussi bien par le milieu médical que par les instances. Pour accompagner cette évolution, les patients-partenaires ont un rôle à jouer à tous </a:t>
            </a:r>
            <a:r>
              <a:rPr lang="fr-FR" sz="1050" spc="-10" dirty="0">
                <a:latin typeface="ABeeZee" panose="02000000000000000000" pitchFamily="2" charset="0"/>
              </a:rPr>
              <a:t>les niveaux, de la recherche à la prise en charge médicale et sociale, sans oublier l’accompagnement des malades dans leur parcours de santé et leur trajectoire de vie. </a:t>
            </a:r>
            <a:r>
              <a:rPr lang="fr-FR" altLang="fr-FR" sz="1050" spc="-10" dirty="0">
                <a:latin typeface="ABeeZee" panose="02000000000000000000" pitchFamily="2" charset="0"/>
              </a:rPr>
              <a:t>C’est ainsi que, durant cette année 2023, un de nos membres a pu intégrer l’équipe soignante de l’Institut Sainte Catherine, en tant que "patient-partenaire". </a:t>
            </a:r>
          </a:p>
          <a:p>
            <a:pPr lvl="0" eaLnBrk="0" fontAlgn="base" hangingPunct="0">
              <a:spcBef>
                <a:spcPct val="0"/>
              </a:spcBef>
              <a:spcAft>
                <a:spcPct val="0"/>
              </a:spcAft>
            </a:pPr>
            <a:r>
              <a:rPr lang="fr-FR" altLang="fr-FR" sz="1050" dirty="0">
                <a:latin typeface="ABeeZee" panose="02000000000000000000" pitchFamily="2" charset="0"/>
              </a:rPr>
              <a:t>Ces nouveaux patients enrichissent leurs connaissances grâce au partage et à la capitalisation des expériences des autres patients et ont une meilleure connaissance des programmes de soins par un plan de formation au sein de l’établissement. </a:t>
            </a:r>
            <a:r>
              <a:rPr lang="fr-FR" sz="1050" dirty="0">
                <a:latin typeface="ABeeZee" panose="02000000000000000000" pitchFamily="2" charset="0"/>
              </a:rPr>
              <a:t>Ils vont tendre de plus en plus à traduire et porter les aspirations des patients et de leurs proches, qui ne sont pas toujours celles des médecins, qui eux, sont concentrés sur l’information des traitements, leurs effets secondaires et le programme thérapeutique. </a:t>
            </a:r>
            <a:endParaRPr lang="fr-FR" sz="1050" b="0" i="0" dirty="0">
              <a:effectLst/>
              <a:latin typeface="ABeeZee" panose="02000000000000000000" pitchFamily="2" charset="0"/>
            </a:endParaRPr>
          </a:p>
        </p:txBody>
      </p:sp>
      <p:grpSp>
        <p:nvGrpSpPr>
          <p:cNvPr id="45" name="Groupe 44">
            <a:extLst>
              <a:ext uri="{FF2B5EF4-FFF2-40B4-BE49-F238E27FC236}">
                <a16:creationId xmlns:a16="http://schemas.microsoft.com/office/drawing/2014/main" id="{4F073A28-9FEF-40E8-ADE1-A4F15E61EDA3}"/>
              </a:ext>
            </a:extLst>
          </p:cNvPr>
          <p:cNvGrpSpPr/>
          <p:nvPr/>
        </p:nvGrpSpPr>
        <p:grpSpPr>
          <a:xfrm>
            <a:off x="4928005" y="3862664"/>
            <a:ext cx="2160000" cy="180000"/>
            <a:chOff x="4940409" y="3642030"/>
            <a:chExt cx="2124000" cy="151334"/>
          </a:xfrm>
        </p:grpSpPr>
        <p:cxnSp>
          <p:nvCxnSpPr>
            <p:cNvPr id="46" name="Connecteur droit 45"/>
            <p:cNvCxnSpPr/>
            <p:nvPr/>
          </p:nvCxnSpPr>
          <p:spPr>
            <a:xfrm>
              <a:off x="4940409" y="3642030"/>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940409" y="3793364"/>
              <a:ext cx="2124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ZoneTexte 54">
            <a:extLst>
              <a:ext uri="{FF2B5EF4-FFF2-40B4-BE49-F238E27FC236}">
                <a16:creationId xmlns:a16="http://schemas.microsoft.com/office/drawing/2014/main" id="{E7AC1461-5891-4FAF-9637-A8351D499D06}"/>
              </a:ext>
            </a:extLst>
          </p:cNvPr>
          <p:cNvSpPr txBox="1"/>
          <p:nvPr/>
        </p:nvSpPr>
        <p:spPr>
          <a:xfrm>
            <a:off x="4730274" y="4522583"/>
            <a:ext cx="2449880" cy="1328569"/>
          </a:xfrm>
          <a:prstGeom prst="rect">
            <a:avLst/>
          </a:prstGeom>
          <a:noFill/>
          <a:ln w="12700">
            <a:solidFill>
              <a:srgbClr val="FF6600"/>
            </a:solidFill>
          </a:ln>
        </p:spPr>
        <p:txBody>
          <a:bodyPr wrap="square" lIns="0" rIns="0" rtlCol="0" anchor="ctr" anchorCtr="0">
            <a:spAutoFit/>
          </a:bodyPr>
          <a:lstStyle/>
          <a:p>
            <a:pPr algn="ctr" fontAlgn="base">
              <a:spcAft>
                <a:spcPts val="400"/>
              </a:spcAft>
            </a:pPr>
            <a:r>
              <a:rPr lang="fr-FR" sz="1400" b="1" spc="-10" dirty="0">
                <a:solidFill>
                  <a:srgbClr val="FF6600"/>
                </a:solidFill>
                <a:latin typeface="ABeeZee" panose="02000000000000000000" pitchFamily="2" charset="0"/>
              </a:rPr>
              <a:t>Pour nous joindre</a:t>
            </a:r>
            <a:endParaRPr lang="fr-FR" sz="200" b="1" spc="-10" dirty="0">
              <a:solidFill>
                <a:srgbClr val="FF6600"/>
              </a:solidFill>
              <a:latin typeface="ABeeZee" panose="02000000000000000000" pitchFamily="2" charset="0"/>
            </a:endParaRPr>
          </a:p>
          <a:p>
            <a:pPr algn="ctr">
              <a:spcAft>
                <a:spcPts val="0"/>
              </a:spcAft>
            </a:pPr>
            <a:r>
              <a:rPr lang="fr-FR" altLang="fr-FR" sz="1100" b="1" spc="-10" dirty="0">
                <a:solidFill>
                  <a:schemeClr val="accent1">
                    <a:lumMod val="75000"/>
                  </a:schemeClr>
                </a:solidFill>
                <a:latin typeface="ABeeZee" panose="02000000000000000000" pitchFamily="2" charset="0"/>
                <a:cs typeface="Arial" panose="020B0604020202020204" pitchFamily="34" charset="0"/>
              </a:rPr>
              <a:t>Tél</a:t>
            </a:r>
            <a:r>
              <a:rPr lang="fr-FR" altLang="fr-FR" sz="1100" b="1" spc="-10" dirty="0">
                <a:latin typeface="ABeeZee" panose="02000000000000000000" pitchFamily="2" charset="0"/>
                <a:cs typeface="Arial" panose="020B0604020202020204" pitchFamily="34" charset="0"/>
              </a:rPr>
              <a:t>  </a:t>
            </a:r>
            <a:r>
              <a:rPr lang="fr-FR" sz="1100" spc="-10" dirty="0">
                <a:latin typeface="ABeeZee" panose="02000000000000000000" pitchFamily="2" charset="0"/>
                <a:ea typeface="Calibri" panose="020F0502020204030204" pitchFamily="34" charset="0"/>
                <a:cs typeface="Arial" panose="020B0604020202020204" pitchFamily="34" charset="0"/>
              </a:rPr>
              <a:t>06 87 12 34 08</a:t>
            </a:r>
          </a:p>
          <a:p>
            <a:pPr algn="ctr">
              <a:spcAft>
                <a:spcPts val="0"/>
              </a:spcAft>
            </a:pPr>
            <a:r>
              <a:rPr lang="fr-FR" sz="1100" spc="-10" dirty="0">
                <a:latin typeface="ABeeZee" panose="02000000000000000000" pitchFamily="2" charset="0"/>
                <a:ea typeface="Calibri" panose="020F0502020204030204" pitchFamily="34" charset="0"/>
                <a:cs typeface="Arial" panose="020B0604020202020204" pitchFamily="34" charset="0"/>
              </a:rPr>
              <a:t>       06 50 85 76 44</a:t>
            </a:r>
          </a:p>
          <a:p>
            <a:pPr algn="ctr">
              <a:spcAft>
                <a:spcPts val="0"/>
              </a:spcAft>
            </a:pPr>
            <a:r>
              <a:rPr lang="fr-FR" sz="1100" spc="-10" dirty="0">
                <a:latin typeface="ABeeZee" panose="02000000000000000000" pitchFamily="2" charset="0"/>
                <a:ea typeface="Calibri" panose="020F0502020204030204" pitchFamily="34" charset="0"/>
                <a:cs typeface="Arial" panose="020B0604020202020204" pitchFamily="34" charset="0"/>
              </a:rPr>
              <a:t>       06 73 50 10 65</a:t>
            </a:r>
          </a:p>
          <a:p>
            <a:pPr algn="ctr">
              <a:spcAft>
                <a:spcPts val="0"/>
              </a:spcAft>
            </a:pPr>
            <a:endParaRPr lang="fr-FR" sz="400" spc="-10" dirty="0">
              <a:latin typeface="ABeeZee" panose="02000000000000000000" pitchFamily="2" charset="0"/>
            </a:endParaRPr>
          </a:p>
          <a:p>
            <a:pPr algn="ctr"/>
            <a:r>
              <a:rPr lang="fr-FR" sz="1100" spc="-10" dirty="0">
                <a:solidFill>
                  <a:srgbClr val="0070C0"/>
                </a:solidFill>
                <a:latin typeface="ABeeZee" panose="02000000000000000000" pitchFamily="2" charset="0"/>
                <a:ea typeface="Calibri" panose="020F0502020204030204" pitchFamily="34" charset="0"/>
                <a:cs typeface="Arial" panose="020B0604020202020204" pitchFamily="34" charset="0"/>
                <a:hlinkClick r:id="rId4"/>
              </a:rPr>
              <a:t> provence.stomie@</a:t>
            </a:r>
            <a:r>
              <a:rPr lang="fr-FR" sz="1100" u="sng" spc="-10" dirty="0">
                <a:solidFill>
                  <a:srgbClr val="0070C0"/>
                </a:solidFill>
                <a:latin typeface="ABeeZee" panose="02000000000000000000" pitchFamily="2" charset="0"/>
                <a:ea typeface="Calibri" panose="020F0502020204030204" pitchFamily="34" charset="0"/>
                <a:cs typeface="Arial" panose="020B0604020202020204" pitchFamily="34" charset="0"/>
              </a:rPr>
              <a:t>gmail.com</a:t>
            </a:r>
            <a:r>
              <a:rPr lang="fr-FR" sz="1100" spc="-10" dirty="0">
                <a:solidFill>
                  <a:srgbClr val="0070C0"/>
                </a:solidFill>
                <a:latin typeface="ABeeZee" panose="02000000000000000000" pitchFamily="2" charset="0"/>
                <a:ea typeface="Calibri" panose="020F0502020204030204" pitchFamily="34" charset="0"/>
                <a:cs typeface="Arial" panose="020B0604020202020204" pitchFamily="34" charset="0"/>
              </a:rPr>
              <a:t>   </a:t>
            </a:r>
          </a:p>
          <a:p>
            <a:pPr algn="ctr">
              <a:spcAft>
                <a:spcPts val="0"/>
              </a:spcAft>
            </a:pPr>
            <a:endParaRPr lang="fr-FR" altLang="fr-FR" sz="400" b="1" spc="-10" dirty="0">
              <a:latin typeface="ABeeZee" panose="02000000000000000000" pitchFamily="2" charset="0"/>
              <a:cs typeface="Arial" panose="020B0604020202020204" pitchFamily="34" charset="0"/>
            </a:endParaRPr>
          </a:p>
          <a:p>
            <a:pPr algn="ctr">
              <a:spcAft>
                <a:spcPts val="0"/>
              </a:spcAft>
            </a:pPr>
            <a:r>
              <a:rPr lang="fr-FR" sz="1100" spc="-10" dirty="0">
                <a:solidFill>
                  <a:srgbClr val="0070C0"/>
                </a:solidFill>
                <a:latin typeface="ABeeZee" panose="02000000000000000000" pitchFamily="2" charset="0"/>
                <a:ea typeface="Calibri" panose="020F0502020204030204" pitchFamily="34" charset="0"/>
                <a:cs typeface="Arial" panose="020B0604020202020204" pitchFamily="34" charset="0"/>
              </a:rPr>
              <a:t> </a:t>
            </a:r>
            <a:r>
              <a:rPr lang="fr-FR" sz="1100" u="sng" spc="-10" dirty="0">
                <a:solidFill>
                  <a:schemeClr val="accent1">
                    <a:lumMod val="75000"/>
                  </a:schemeClr>
                </a:solidFill>
                <a:latin typeface="ABeeZee" panose="02000000000000000000" pitchFamily="2" charset="0"/>
                <a:ea typeface="Calibri" panose="020F0502020204030204" pitchFamily="34" charset="0"/>
                <a:cs typeface="Arial" panose="020B0604020202020204" pitchFamily="34" charset="0"/>
              </a:rPr>
              <a:t>www.provence-stomie-contact.com </a:t>
            </a:r>
            <a:r>
              <a:rPr lang="fr-FR" altLang="fr-FR" sz="1100" b="1" spc="-10" dirty="0">
                <a:solidFill>
                  <a:schemeClr val="accent1">
                    <a:lumMod val="75000"/>
                  </a:schemeClr>
                </a:solidFill>
                <a:latin typeface="ABeeZee" panose="02000000000000000000" pitchFamily="2" charset="0"/>
                <a:cs typeface="Arial" panose="020B0604020202020204" pitchFamily="34" charset="0"/>
              </a:rPr>
              <a:t> </a:t>
            </a:r>
            <a:endParaRPr lang="fr-FR" altLang="fr-FR" sz="1100" spc="-10" dirty="0">
              <a:solidFill>
                <a:schemeClr val="accent1">
                  <a:lumMod val="75000"/>
                </a:schemeClr>
              </a:solidFill>
              <a:latin typeface="ABeeZee" panose="02000000000000000000" pitchFamily="2"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80944" y="7602714"/>
            <a:ext cx="1519933" cy="2167860"/>
          </a:xfrm>
          <a:prstGeom prst="rect">
            <a:avLst/>
          </a:prstGeom>
        </p:spPr>
      </p:pic>
      <p:sp>
        <p:nvSpPr>
          <p:cNvPr id="12" name="Ellipse 11"/>
          <p:cNvSpPr/>
          <p:nvPr/>
        </p:nvSpPr>
        <p:spPr>
          <a:xfrm>
            <a:off x="1751398" y="9366890"/>
            <a:ext cx="268703" cy="236853"/>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8" name="Groupe 47">
            <a:extLst>
              <a:ext uri="{FF2B5EF4-FFF2-40B4-BE49-F238E27FC236}">
                <a16:creationId xmlns:a16="http://schemas.microsoft.com/office/drawing/2014/main" id="{4B3B1E13-3CF1-25EC-FE63-03DDD1C1275F}"/>
              </a:ext>
            </a:extLst>
          </p:cNvPr>
          <p:cNvGrpSpPr/>
          <p:nvPr/>
        </p:nvGrpSpPr>
        <p:grpSpPr>
          <a:xfrm>
            <a:off x="355463" y="9802117"/>
            <a:ext cx="6779982" cy="706755"/>
            <a:chOff x="355463" y="9802117"/>
            <a:chExt cx="6779982" cy="706755"/>
          </a:xfrm>
        </p:grpSpPr>
        <p:sp>
          <p:nvSpPr>
            <p:cNvPr id="49" name="Zone de texte 12">
              <a:extLst>
                <a:ext uri="{FF2B5EF4-FFF2-40B4-BE49-F238E27FC236}">
                  <a16:creationId xmlns:a16="http://schemas.microsoft.com/office/drawing/2014/main" id="{676EAD90-C9D6-C054-AC5B-414171746AB4}"/>
                </a:ext>
              </a:extLst>
            </p:cNvPr>
            <p:cNvSpPr txBox="1"/>
            <p:nvPr/>
          </p:nvSpPr>
          <p:spPr>
            <a:xfrm>
              <a:off x="2049272" y="9802117"/>
              <a:ext cx="3136874" cy="706755"/>
            </a:xfrm>
            <a:prstGeom prst="rect">
              <a:avLst/>
            </a:prstGeom>
            <a:solidFill>
              <a:sysClr val="window" lastClr="FFFFFF"/>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FR" sz="700" b="1" dirty="0">
                  <a:effectLst/>
                  <a:latin typeface="ABeeZee" panose="02000000000000000000" pitchFamily="2" charset="0"/>
                  <a:ea typeface="Calibri" panose="020F0502020204030204" pitchFamily="34" charset="0"/>
                  <a:cs typeface="Arial" panose="020B0604020202020204" pitchFamily="34" charset="0"/>
                </a:rPr>
                <a:t>PROVENCE STOMIE CONTACT</a:t>
              </a:r>
              <a:endParaRPr lang="fr-FR" sz="1100" dirty="0">
                <a:effectLst/>
                <a:latin typeface="ABeeZee" panose="02000000000000000000" pitchFamily="2" charset="0"/>
                <a:ea typeface="Calibri" panose="020F0502020204030204" pitchFamily="34" charset="0"/>
                <a:cs typeface="Times New Roman" panose="02020603050405020304" pitchFamily="18" charset="0"/>
              </a:endParaRPr>
            </a:p>
            <a:p>
              <a:pPr algn="ctr"/>
              <a:r>
                <a:rPr lang="fr-FR" sz="700" dirty="0">
                  <a:effectLst/>
                  <a:latin typeface="ABeeZee" panose="02000000000000000000" pitchFamily="2" charset="0"/>
                  <a:ea typeface="Calibri" panose="020F0502020204030204" pitchFamily="34" charset="0"/>
                  <a:cs typeface="Arial" panose="020B0604020202020204" pitchFamily="34" charset="0"/>
                </a:rPr>
                <a:t>15 rue des fileuses - 84130 Le Pontet</a:t>
              </a:r>
              <a:endParaRPr lang="fr-FR" sz="1100" dirty="0">
                <a:effectLst/>
                <a:latin typeface="ABeeZee" panose="02000000000000000000" pitchFamily="2" charset="0"/>
                <a:ea typeface="Calibri" panose="020F0502020204030204" pitchFamily="34" charset="0"/>
                <a:cs typeface="Times New Roman" panose="02020603050405020304" pitchFamily="18" charset="0"/>
              </a:endParaRPr>
            </a:p>
            <a:p>
              <a:pPr algn="ctr"/>
              <a:r>
                <a:rPr lang="fr-FR" sz="700" dirty="0">
                  <a:effectLst/>
                  <a:latin typeface="ABeeZee" panose="02000000000000000000" pitchFamily="2" charset="0"/>
                  <a:ea typeface="Calibri" panose="020F0502020204030204" pitchFamily="34" charset="0"/>
                  <a:cs typeface="Arial" panose="020B0604020202020204" pitchFamily="34" charset="0"/>
                </a:rPr>
                <a:t>06 87 12 34 08 - 06 50 85 76 44 - 06 73 50 10 65</a:t>
              </a:r>
            </a:p>
            <a:p>
              <a:pPr algn="ctr"/>
              <a:r>
                <a:rPr lang="fr-FR" sz="600" dirty="0">
                  <a:latin typeface="ABeeZee" panose="02000000000000000000" pitchFamily="2" charset="0"/>
                  <a:cs typeface="Arial" panose="020B0604020202020204" pitchFamily="34" charset="0"/>
                </a:rPr>
                <a:t>Siège social AVIGNON - SIRET 844 406 983 00016</a:t>
              </a:r>
            </a:p>
            <a:p>
              <a:pPr algn="ctr"/>
              <a:r>
                <a:rPr lang="fr-FR" sz="650" dirty="0">
                  <a:solidFill>
                    <a:srgbClr val="0070C0"/>
                  </a:solidFill>
                  <a:effectLst/>
                  <a:latin typeface="ABeeZee" panose="02000000000000000000" pitchFamily="2" charset="0"/>
                  <a:ea typeface="Calibri" panose="020F0502020204030204" pitchFamily="34" charset="0"/>
                  <a:cs typeface="Arial" panose="020B0604020202020204" pitchFamily="34" charset="0"/>
                  <a:hlinkClick r:id="rId6"/>
                </a:rPr>
                <a:t>provence.stomie@</a:t>
              </a:r>
              <a:r>
                <a:rPr lang="fr-FR" sz="650" u="sng" dirty="0">
                  <a:solidFill>
                    <a:srgbClr val="0070C0"/>
                  </a:solidFill>
                  <a:effectLst/>
                  <a:latin typeface="ABeeZee" panose="02000000000000000000" pitchFamily="2" charset="0"/>
                  <a:ea typeface="Calibri" panose="020F0502020204030204" pitchFamily="34" charset="0"/>
                  <a:cs typeface="Arial" panose="020B0604020202020204" pitchFamily="34" charset="0"/>
                </a:rPr>
                <a:t>gmail.com</a:t>
              </a:r>
              <a:r>
                <a:rPr lang="fr-FR" sz="650" dirty="0">
                  <a:solidFill>
                    <a:srgbClr val="0070C0"/>
                  </a:solidFill>
                  <a:effectLst/>
                  <a:latin typeface="ABeeZee" panose="02000000000000000000" pitchFamily="2" charset="0"/>
                  <a:ea typeface="Calibri" panose="020F0502020204030204" pitchFamily="34" charset="0"/>
                  <a:cs typeface="Arial" panose="020B0604020202020204" pitchFamily="34" charset="0"/>
                </a:rPr>
                <a:t>    </a:t>
              </a:r>
              <a:r>
                <a:rPr lang="fr-FR" sz="650" u="sng" dirty="0">
                  <a:solidFill>
                    <a:srgbClr val="0070C0"/>
                  </a:solidFill>
                  <a:effectLst/>
                  <a:latin typeface="ABeeZee" panose="02000000000000000000" pitchFamily="2" charset="0"/>
                  <a:ea typeface="Calibri" panose="020F0502020204030204" pitchFamily="34" charset="0"/>
                  <a:cs typeface="Arial" panose="020B0604020202020204" pitchFamily="34" charset="0"/>
                </a:rPr>
                <a:t>www.provence-stomie-contact.com</a:t>
              </a:r>
              <a:r>
                <a:rPr lang="fr-FR" sz="650" i="1" dirty="0">
                  <a:solidFill>
                    <a:srgbClr val="FF0000"/>
                  </a:solidFill>
                  <a:effectLst/>
                  <a:latin typeface="ABeeZee" panose="02000000000000000000" pitchFamily="2" charset="0"/>
                  <a:ea typeface="Calibri" panose="020F0502020204030204" pitchFamily="34" charset="0"/>
                  <a:cs typeface="Arial" panose="020B0604020202020204" pitchFamily="34" charset="0"/>
                </a:rPr>
                <a:t/>
              </a:r>
              <a:br>
                <a:rPr lang="fr-FR" sz="650" i="1" dirty="0">
                  <a:solidFill>
                    <a:srgbClr val="FF0000"/>
                  </a:solidFill>
                  <a:effectLst/>
                  <a:latin typeface="ABeeZee" panose="02000000000000000000" pitchFamily="2" charset="0"/>
                  <a:ea typeface="Calibri" panose="020F0502020204030204" pitchFamily="34" charset="0"/>
                  <a:cs typeface="Arial" panose="020B0604020202020204" pitchFamily="34" charset="0"/>
                </a:rPr>
              </a:br>
              <a:r>
                <a:rPr lang="fr-FR" sz="600" dirty="0">
                  <a:effectLst/>
                  <a:latin typeface="ABeeZee" panose="02000000000000000000" pitchFamily="2" charset="0"/>
                  <a:ea typeface="Calibri" panose="020F0502020204030204" pitchFamily="34" charset="0"/>
                  <a:cs typeface="Arial" panose="020B0604020202020204" pitchFamily="34" charset="0"/>
                </a:rPr>
                <a:t>Association de soutien aux personnes stomisées - Reconnue d'intérêt général </a:t>
              </a:r>
            </a:p>
            <a:p>
              <a:pPr algn="ctr"/>
              <a:r>
                <a:rPr lang="fr-FR" sz="600" dirty="0">
                  <a:effectLst/>
                  <a:latin typeface="ABeeZee" panose="02000000000000000000" pitchFamily="2" charset="0"/>
                  <a:ea typeface="Calibri" panose="020F0502020204030204" pitchFamily="34" charset="0"/>
                  <a:cs typeface="Arial" panose="020B0604020202020204" pitchFamily="34" charset="0"/>
                </a:rPr>
                <a:t>Affiliée à European Ostomy Association &amp; Union d’Associations Françaises de Stomisés</a:t>
              </a:r>
            </a:p>
          </p:txBody>
        </p:sp>
        <p:pic>
          <p:nvPicPr>
            <p:cNvPr id="53" name="Image 52">
              <a:extLst>
                <a:ext uri="{FF2B5EF4-FFF2-40B4-BE49-F238E27FC236}">
                  <a16:creationId xmlns:a16="http://schemas.microsoft.com/office/drawing/2014/main" id="{01092235-375C-03BE-8176-EA8C0B2E0A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1857" y="9944039"/>
              <a:ext cx="395605" cy="422910"/>
            </a:xfrm>
            <a:prstGeom prst="rect">
              <a:avLst/>
            </a:prstGeom>
          </p:spPr>
        </p:pic>
        <p:pic>
          <p:nvPicPr>
            <p:cNvPr id="54" name="Image 53">
              <a:extLst>
                <a:ext uri="{FF2B5EF4-FFF2-40B4-BE49-F238E27FC236}">
                  <a16:creationId xmlns:a16="http://schemas.microsoft.com/office/drawing/2014/main" id="{50539335-866B-08D7-CB50-32677A2A9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394400" y="9979282"/>
              <a:ext cx="741045" cy="352425"/>
            </a:xfrm>
            <a:prstGeom prst="rect">
              <a:avLst/>
            </a:prstGeom>
            <a:noFill/>
          </p:spPr>
        </p:pic>
        <p:pic>
          <p:nvPicPr>
            <p:cNvPr id="56" name="Image 55">
              <a:extLst>
                <a:ext uri="{FF2B5EF4-FFF2-40B4-BE49-F238E27FC236}">
                  <a16:creationId xmlns:a16="http://schemas.microsoft.com/office/drawing/2014/main" id="{423DD0C9-6E2D-2869-41D0-04BA8EF18BE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1432464" y="10012301"/>
              <a:ext cx="629322" cy="324000"/>
            </a:xfrm>
            <a:prstGeom prst="rect">
              <a:avLst/>
            </a:prstGeom>
            <a:noFill/>
            <a:ln w="9525">
              <a:noFill/>
              <a:miter lim="800000"/>
              <a:headEnd/>
              <a:tailEnd/>
            </a:ln>
          </p:spPr>
        </p:pic>
        <p:pic>
          <p:nvPicPr>
            <p:cNvPr id="57" name="Image 56">
              <a:extLst>
                <a:ext uri="{FF2B5EF4-FFF2-40B4-BE49-F238E27FC236}">
                  <a16:creationId xmlns:a16="http://schemas.microsoft.com/office/drawing/2014/main" id="{D77FE841-2B62-2B40-CC7D-4056AC05193A}"/>
                </a:ext>
              </a:extLst>
            </p:cNvPr>
            <p:cNvPicPr>
              <a:picLocks noChangeAspect="1"/>
            </p:cNvPicPr>
            <p:nvPr/>
          </p:nvPicPr>
          <p:blipFill>
            <a:blip r:embed="rId10" cstate="print">
              <a:lum bright="-20000" contrast="40000"/>
              <a:extLst>
                <a:ext uri="{28A0092B-C50C-407E-A947-70E740481C1C}">
                  <a14:useLocalDpi xmlns:a14="http://schemas.microsoft.com/office/drawing/2010/main" val="0"/>
                </a:ext>
              </a:extLst>
            </a:blip>
            <a:srcRect/>
            <a:stretch>
              <a:fillRect/>
            </a:stretch>
          </p:blipFill>
          <p:spPr bwMode="auto">
            <a:xfrm>
              <a:off x="5659300" y="9949119"/>
              <a:ext cx="683260" cy="412750"/>
            </a:xfrm>
            <a:prstGeom prst="rect">
              <a:avLst/>
            </a:prstGeom>
            <a:noFill/>
            <a:ln>
              <a:noFill/>
            </a:ln>
          </p:spPr>
        </p:pic>
        <p:pic>
          <p:nvPicPr>
            <p:cNvPr id="58" name="Image 57">
              <a:extLst>
                <a:ext uri="{FF2B5EF4-FFF2-40B4-BE49-F238E27FC236}">
                  <a16:creationId xmlns:a16="http://schemas.microsoft.com/office/drawing/2014/main" id="{C189131F-5419-102D-204D-844F41B4B0A7}"/>
                </a:ext>
              </a:extLst>
            </p:cNvPr>
            <p:cNvPicPr>
              <a:picLocks noChangeAspect="1"/>
            </p:cNvPicPr>
            <p:nvPr/>
          </p:nvPicPr>
          <p:blipFill>
            <a:blip r:embed="rId11" cstate="print">
              <a:extLst>
                <a:ext uri="{28A0092B-C50C-407E-A947-70E740481C1C}">
                  <a14:useLocalDpi xmlns:a14="http://schemas.microsoft.com/office/drawing/2010/main" val="0"/>
                </a:ext>
              </a:extLst>
            </a:blip>
            <a:srcRect t="13801" b="13801"/>
            <a:stretch/>
          </p:blipFill>
          <p:spPr bwMode="auto">
            <a:xfrm>
              <a:off x="355463" y="9961184"/>
              <a:ext cx="1026882" cy="396000"/>
            </a:xfrm>
            <a:prstGeom prst="rect">
              <a:avLst/>
            </a:prstGeom>
            <a:noFill/>
          </p:spPr>
        </p:pic>
      </p:grpSp>
      <p:sp>
        <p:nvSpPr>
          <p:cNvPr id="44" name="Rectangle 43">
            <a:extLst>
              <a:ext uri="{FF2B5EF4-FFF2-40B4-BE49-F238E27FC236}">
                <a16:creationId xmlns:a16="http://schemas.microsoft.com/office/drawing/2014/main" id="{E0ECC857-B9D8-04CE-B892-5B19D9FFC596}"/>
              </a:ext>
            </a:extLst>
          </p:cNvPr>
          <p:cNvSpPr/>
          <p:nvPr/>
        </p:nvSpPr>
        <p:spPr>
          <a:xfrm>
            <a:off x="367339" y="6035613"/>
            <a:ext cx="6793004" cy="1015663"/>
          </a:xfrm>
          <a:prstGeom prst="rect">
            <a:avLst/>
          </a:prstGeom>
        </p:spPr>
        <p:txBody>
          <a:bodyPr wrap="square" lIns="72000" rIns="72000" bIns="0">
            <a:spAutoFit/>
          </a:bodyPr>
          <a:lstStyle/>
          <a:p>
            <a:r>
              <a:rPr lang="fr-FR" sz="1050" dirty="0">
                <a:latin typeface="ABeeZee" panose="02000000000000000000" pitchFamily="2" charset="0"/>
              </a:rPr>
              <a:t>Les associations de patients, dont PSC, doivent aider à bâtir</a:t>
            </a:r>
            <a:r>
              <a:rPr lang="fr-FR" sz="1050" i="1" dirty="0">
                <a:latin typeface="ABeeZee" panose="02000000000000000000" pitchFamily="2" charset="0"/>
              </a:rPr>
              <a:t> </a:t>
            </a:r>
            <a:r>
              <a:rPr lang="fr-FR" sz="1050" dirty="0">
                <a:latin typeface="ABeeZee" panose="02000000000000000000" pitchFamily="2" charset="0"/>
              </a:rPr>
              <a:t>un pont entre les aspects techniques, qui restent propres aux médecins et aux personnels soignants, et la perception humaine exprimée légitimement par le patient. Nous avançons. </a:t>
            </a:r>
          </a:p>
          <a:p>
            <a:r>
              <a:rPr lang="fr-FR" sz="1050" dirty="0">
                <a:latin typeface="ABeeZee" panose="02000000000000000000" pitchFamily="2" charset="0"/>
              </a:rPr>
              <a:t>Cette Gazette très riche montre le dynamisme et la créativité de notre association. </a:t>
            </a:r>
          </a:p>
          <a:p>
            <a:r>
              <a:rPr lang="fr-FR" sz="1050" dirty="0">
                <a:latin typeface="ABeeZee" panose="02000000000000000000" pitchFamily="2" charset="0"/>
              </a:rPr>
              <a:t>Bonne lecture et mes meilleurs vœux à tous nos membres de l’association.  </a:t>
            </a:r>
          </a:p>
          <a:p>
            <a:r>
              <a:rPr lang="fr-FR" sz="1050" dirty="0">
                <a:latin typeface="ABeeZee" panose="02000000000000000000" pitchFamily="2" charset="0"/>
              </a:rPr>
              <a:t>Votre dévoué,   L Mineur</a:t>
            </a:r>
            <a:r>
              <a:rPr lang="fr-FR" sz="1050" i="1" dirty="0">
                <a:latin typeface="ABeeZee" panose="02000000000000000000" pitchFamily="2" charset="0"/>
              </a:rPr>
              <a:t> </a:t>
            </a:r>
            <a:endParaRPr lang="fr-FR" sz="1050" b="0" i="0" dirty="0">
              <a:solidFill>
                <a:srgbClr val="000000"/>
              </a:solidFill>
              <a:effectLst/>
              <a:latin typeface="ABeeZee" panose="02000000000000000000" pitchFamily="2" charset="0"/>
            </a:endParaRPr>
          </a:p>
        </p:txBody>
      </p:sp>
    </p:spTree>
    <p:extLst>
      <p:ext uri="{BB962C8B-B14F-4D97-AF65-F5344CB8AC3E}">
        <p14:creationId xmlns:p14="http://schemas.microsoft.com/office/powerpoint/2010/main" val="392806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98DAE0D-CE23-4151-90B3-640391461B29}" type="slidenum">
              <a:rPr lang="fr-FR" smtClean="0"/>
              <a:t>2</a:t>
            </a:fld>
            <a:endParaRPr lang="fr-FR"/>
          </a:p>
        </p:txBody>
      </p:sp>
      <p:sp>
        <p:nvSpPr>
          <p:cNvPr id="3" name="Espace réservé du numéro de diapositive 1"/>
          <p:cNvSpPr txBox="1">
            <a:spLocks/>
          </p:cNvSpPr>
          <p:nvPr/>
        </p:nvSpPr>
        <p:spPr>
          <a:xfrm>
            <a:off x="5339020" y="9909729"/>
            <a:ext cx="1700927" cy="569240"/>
          </a:xfrm>
          <a:prstGeom prst="rect">
            <a:avLst/>
          </a:prstGeom>
        </p:spPr>
        <p:txBody>
          <a:bodyPr vert="horz" lIns="91440" tIns="45720" rIns="91440" bIns="45720" rtlCol="0" anchor="ctr"/>
          <a:lstStyle>
            <a:defPPr>
              <a:defRPr lang="fr-FR"/>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DAE0D-CE23-4151-90B3-640391461B29}" type="slidenum">
              <a:rPr lang="fr-FR" smtClean="0"/>
              <a:pPr/>
              <a:t>2</a:t>
            </a:fld>
            <a:endParaRPr lang="fr-FR"/>
          </a:p>
        </p:txBody>
      </p:sp>
      <p:grpSp>
        <p:nvGrpSpPr>
          <p:cNvPr id="4" name="Groupe 3">
            <a:extLst>
              <a:ext uri="{FF2B5EF4-FFF2-40B4-BE49-F238E27FC236}">
                <a16:creationId xmlns:a16="http://schemas.microsoft.com/office/drawing/2014/main" id="{024DF5BA-4558-F8C4-8ACE-6EAC61D8406D}"/>
              </a:ext>
            </a:extLst>
          </p:cNvPr>
          <p:cNvGrpSpPr/>
          <p:nvPr/>
        </p:nvGrpSpPr>
        <p:grpSpPr>
          <a:xfrm>
            <a:off x="448973" y="3997923"/>
            <a:ext cx="6732000" cy="573096"/>
            <a:chOff x="448973" y="547904"/>
            <a:chExt cx="6732000" cy="573096"/>
          </a:xfrm>
        </p:grpSpPr>
        <p:sp>
          <p:nvSpPr>
            <p:cNvPr id="5" name="Text Box 12"/>
            <p:cNvSpPr txBox="1">
              <a:spLocks noChangeArrowheads="1"/>
            </p:cNvSpPr>
            <p:nvPr/>
          </p:nvSpPr>
          <p:spPr bwMode="auto">
            <a:xfrm>
              <a:off x="467278" y="547904"/>
              <a:ext cx="6695391" cy="57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spcAft>
                  <a:spcPts val="400"/>
                </a:spcAft>
              </a:pPr>
              <a:r>
                <a:rPr lang="fr-FR" sz="1400" b="1"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Cancer du rectum, vers une désescalade thérapeutique</a:t>
              </a:r>
              <a:endParaRPr lang="fr-FR" sz="1400" dirty="0">
                <a:latin typeface="ABeeZee" panose="02000000000000000000" pitchFamily="2" charset="0"/>
                <a:ea typeface="Times New Roman" panose="02020603050405020304" pitchFamily="18" charset="0"/>
                <a:cs typeface="Times New Roman" panose="02020603050405020304" pitchFamily="18" charset="0"/>
              </a:endParaRPr>
            </a:p>
          </p:txBody>
        </p:sp>
        <p:grpSp>
          <p:nvGrpSpPr>
            <p:cNvPr id="6" name="Groupe 5">
              <a:extLst>
                <a:ext uri="{FF2B5EF4-FFF2-40B4-BE49-F238E27FC236}">
                  <a16:creationId xmlns:a16="http://schemas.microsoft.com/office/drawing/2014/main" id="{AAB57FE8-C7B2-4A30-561D-8A554B11E49E}"/>
                </a:ext>
              </a:extLst>
            </p:cNvPr>
            <p:cNvGrpSpPr/>
            <p:nvPr/>
          </p:nvGrpSpPr>
          <p:grpSpPr>
            <a:xfrm>
              <a:off x="448973" y="672572"/>
              <a:ext cx="6732000" cy="323760"/>
              <a:chOff x="448973" y="589241"/>
              <a:chExt cx="6732000" cy="323760"/>
            </a:xfrm>
          </p:grpSpPr>
          <p:cxnSp>
            <p:nvCxnSpPr>
              <p:cNvPr id="7" name="Connecteur droit 6">
                <a:extLst>
                  <a:ext uri="{FF2B5EF4-FFF2-40B4-BE49-F238E27FC236}">
                    <a16:creationId xmlns:a16="http://schemas.microsoft.com/office/drawing/2014/main" id="{4D7A292B-2129-479C-AF51-676E486A9BB8}"/>
                  </a:ext>
                </a:extLst>
              </p:cNvPr>
              <p:cNvCxnSpPr>
                <a:cxnSpLocks/>
              </p:cNvCxnSpPr>
              <p:nvPr/>
            </p:nvCxnSpPr>
            <p:spPr>
              <a:xfrm>
                <a:off x="448973" y="589241"/>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4945A85-78A8-4355-AD7B-1FCCCF48FA4F}"/>
                  </a:ext>
                </a:extLst>
              </p:cNvPr>
              <p:cNvCxnSpPr>
                <a:cxnSpLocks/>
              </p:cNvCxnSpPr>
              <p:nvPr/>
            </p:nvCxnSpPr>
            <p:spPr>
              <a:xfrm>
                <a:off x="448973" y="892272"/>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9" name="Rectangle 8"/>
          <p:cNvSpPr/>
          <p:nvPr/>
        </p:nvSpPr>
        <p:spPr>
          <a:xfrm>
            <a:off x="247068" y="4251960"/>
            <a:ext cx="6816672" cy="253916"/>
          </a:xfrm>
          <a:prstGeom prst="rect">
            <a:avLst/>
          </a:prstGeom>
        </p:spPr>
        <p:txBody>
          <a:bodyPr wrap="square">
            <a:spAutoFit/>
          </a:bodyPr>
          <a:lstStyle/>
          <a:p>
            <a:endParaRPr lang="fr-FR" sz="1050" b="0" i="0" dirty="0">
              <a:solidFill>
                <a:srgbClr val="000000"/>
              </a:solidFill>
              <a:effectLst/>
              <a:latin typeface="ABeeZee" panose="02000000000000000000" pitchFamily="2" charset="0"/>
            </a:endParaRPr>
          </a:p>
        </p:txBody>
      </p:sp>
      <p:sp>
        <p:nvSpPr>
          <p:cNvPr id="10" name="Rectangle 9"/>
          <p:cNvSpPr/>
          <p:nvPr/>
        </p:nvSpPr>
        <p:spPr>
          <a:xfrm>
            <a:off x="400232" y="4813445"/>
            <a:ext cx="6696000" cy="1976503"/>
          </a:xfrm>
          <a:prstGeom prst="rect">
            <a:avLst/>
          </a:prstGeom>
        </p:spPr>
        <p:txBody>
          <a:bodyPr wrap="square">
            <a:spAutoFit/>
          </a:bodyPr>
          <a:lstStyle/>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Dans les années 1980-1990, traiter le cancer du rectum se faisait essentiellement par la chirurgie (amputation abdomino-périnéale = stomie définitive) seul traitement curatif.</a:t>
            </a:r>
          </a:p>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Puis sont venus les traitements néoadjuvants (radiothérapie/ chimiothérapie). Avec le temps, la chirurgie s’est voulue moins invasive, avec un meilleur taux de guérison, selon le stade du cancer.</a:t>
            </a:r>
          </a:p>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Pourrait-on ne plus avoir besoin de recourir aux stomies définitives, afin d’améliorer la qualité de vie des patients, compte tenu des séquelles induites par la stomie (séquelles digestives, urinaires, sexuelles, troubles de l’incontinence, pour ne citer que les principales) ?</a:t>
            </a:r>
          </a:p>
          <a:p>
            <a:pPr>
              <a:lnSpc>
                <a:spcPct val="110000"/>
              </a:lnSpc>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Concept du "</a:t>
            </a:r>
            <a:r>
              <a:rPr lang="fr-FR" sz="1050" dirty="0" err="1">
                <a:effectLst/>
                <a:latin typeface="ABeeZee" panose="02000000000000000000" pitchFamily="2" charset="0"/>
                <a:ea typeface="Times New Roman" panose="02020603050405020304" pitchFamily="18" charset="0"/>
                <a:cs typeface="Times New Roman" panose="02020603050405020304" pitchFamily="18" charset="0"/>
              </a:rPr>
              <a:t>watch</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and </a:t>
            </a:r>
            <a:r>
              <a:rPr lang="fr-FR" sz="1050" dirty="0" err="1">
                <a:effectLst/>
                <a:latin typeface="ABeeZee" panose="02000000000000000000" pitchFamily="2" charset="0"/>
                <a:ea typeface="Times New Roman" panose="02020603050405020304" pitchFamily="18" charset="0"/>
                <a:cs typeface="Times New Roman" panose="02020603050405020304" pitchFamily="18" charset="0"/>
              </a:rPr>
              <a:t>wait</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au Brésil = "voir et attendre". Quelles sont les alternatives</a:t>
            </a:r>
            <a:r>
              <a:rPr lang="fr-FR" sz="1050" dirty="0">
                <a:solidFill>
                  <a:schemeClr val="accent1"/>
                </a:solidFill>
                <a:effectLst/>
                <a:latin typeface="ABeeZee" panose="02000000000000000000" pitchFamily="2" charset="0"/>
                <a:ea typeface="Times New Roman" panose="02020603050405020304" pitchFamily="18" charset="0"/>
                <a:cs typeface="Times New Roman" panose="02020603050405020304" pitchFamily="18" charset="0"/>
              </a:rPr>
              <a:t>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à l’intervention chirurgicale ? </a:t>
            </a:r>
            <a:r>
              <a:rPr lang="fr-FR" sz="1050" dirty="0">
                <a:latin typeface="ABeeZee" panose="02000000000000000000" pitchFamily="2" charset="0"/>
                <a:ea typeface="Times New Roman" panose="02020603050405020304" pitchFamily="18" charset="0"/>
                <a:cs typeface="Times New Roman" panose="02020603050405020304" pitchFamily="18" charset="0"/>
              </a:rPr>
              <a:t>C</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omment préserver le rectum, sans prendre de risques pour le patient : traiter, surveiller, réévaluer, avec des moyens</a:t>
            </a:r>
            <a:r>
              <a:rPr lang="fr-FR" sz="1050" dirty="0">
                <a:solidFill>
                  <a:schemeClr val="accent1"/>
                </a:solidFill>
                <a:effectLst/>
                <a:latin typeface="ABeeZee" panose="02000000000000000000" pitchFamily="2" charset="0"/>
                <a:ea typeface="Times New Roman" panose="02020603050405020304" pitchFamily="18" charset="0"/>
                <a:cs typeface="Times New Roman" panose="02020603050405020304" pitchFamily="18" charset="0"/>
              </a:rPr>
              <a:t>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fiables.</a:t>
            </a:r>
          </a:p>
        </p:txBody>
      </p:sp>
      <p:sp>
        <p:nvSpPr>
          <p:cNvPr id="11" name="Text Box 12">
            <a:extLst>
              <a:ext uri="{FF2B5EF4-FFF2-40B4-BE49-F238E27FC236}">
                <a16:creationId xmlns:a16="http://schemas.microsoft.com/office/drawing/2014/main" id="{2379EE02-5E6E-A6A3-1433-7E6E693BB031}"/>
              </a:ext>
            </a:extLst>
          </p:cNvPr>
          <p:cNvSpPr txBox="1">
            <a:spLocks noChangeArrowheads="1"/>
          </p:cNvSpPr>
          <p:nvPr/>
        </p:nvSpPr>
        <p:spPr bwMode="auto">
          <a:xfrm>
            <a:off x="426928" y="3658246"/>
            <a:ext cx="6688329" cy="5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spcAft>
                <a:spcPts val="300"/>
              </a:spcAft>
            </a:pPr>
            <a:r>
              <a:rPr lang="fr-FR" sz="2000" b="1"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Table ronde AG </a:t>
            </a:r>
            <a:r>
              <a:rPr lang="fr-FR" sz="120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animée par le docteur Laurent Mineur</a:t>
            </a:r>
            <a:r>
              <a:rPr lang="fr-FR" sz="1200"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 </a:t>
            </a:r>
            <a:endParaRPr lang="fr-FR" sz="1400" b="1" spc="100" dirty="0">
              <a:solidFill>
                <a:schemeClr val="accent1">
                  <a:lumMod val="75000"/>
                </a:schemeClr>
              </a:solidFill>
              <a:effectLst/>
              <a:latin typeface="ABeeZee" panose="02000000000000000000" pitchFamily="2" charset="0"/>
              <a:ea typeface="Times New Roman" panose="02020603050405020304" pitchFamily="18" charset="0"/>
              <a:cs typeface="Trebuchet MS" panose="020B0603020202020204" pitchFamily="34" charset="0"/>
            </a:endParaRPr>
          </a:p>
        </p:txBody>
      </p:sp>
      <p:grpSp>
        <p:nvGrpSpPr>
          <p:cNvPr id="12" name="Groupe 11">
            <a:extLst>
              <a:ext uri="{FF2B5EF4-FFF2-40B4-BE49-F238E27FC236}">
                <a16:creationId xmlns:a16="http://schemas.microsoft.com/office/drawing/2014/main" id="{7ACB8BC7-845F-75C2-D792-DF70F1F6BD85}"/>
              </a:ext>
            </a:extLst>
          </p:cNvPr>
          <p:cNvGrpSpPr/>
          <p:nvPr/>
        </p:nvGrpSpPr>
        <p:grpSpPr>
          <a:xfrm>
            <a:off x="422373" y="6894621"/>
            <a:ext cx="6742268" cy="338774"/>
            <a:chOff x="467278" y="3333962"/>
            <a:chExt cx="6742268" cy="573095"/>
          </a:xfrm>
        </p:grpSpPr>
        <p:sp>
          <p:nvSpPr>
            <p:cNvPr id="13" name="Text Box 12">
              <a:extLst>
                <a:ext uri="{FF2B5EF4-FFF2-40B4-BE49-F238E27FC236}">
                  <a16:creationId xmlns:a16="http://schemas.microsoft.com/office/drawing/2014/main" id="{98EBE77E-BC51-92D7-0FB9-AAFD089B38DD}"/>
                </a:ext>
              </a:extLst>
            </p:cNvPr>
            <p:cNvSpPr txBox="1">
              <a:spLocks noChangeArrowheads="1"/>
            </p:cNvSpPr>
            <p:nvPr/>
          </p:nvSpPr>
          <p:spPr bwMode="auto">
            <a:xfrm>
              <a:off x="467278" y="3333962"/>
              <a:ext cx="6695391" cy="57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ct val="115000"/>
                </a:lnSpc>
              </a:pPr>
              <a:r>
                <a:rPr lang="fr-FR" sz="1400" b="1"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Projet de recherche </a:t>
              </a:r>
              <a:r>
                <a:rPr lang="fr-FR" sz="1400" b="1" dirty="0" err="1">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ICAP</a:t>
              </a:r>
              <a:r>
                <a:rPr lang="fr-FR" sz="1400" b="1"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 / INSERM "Guérir le cancer du rectum sans mutilation"</a:t>
              </a:r>
              <a:endParaRPr lang="fr-FR" sz="1400" dirty="0">
                <a:effectLst/>
                <a:latin typeface="ABeeZee" panose="02000000000000000000" pitchFamily="2" charset="0"/>
                <a:ea typeface="Times New Roman" panose="02020603050405020304" pitchFamily="18" charset="0"/>
                <a:cs typeface="Times New Roman" panose="02020603050405020304" pitchFamily="18" charset="0"/>
              </a:endParaRPr>
            </a:p>
          </p:txBody>
        </p:sp>
        <p:grpSp>
          <p:nvGrpSpPr>
            <p:cNvPr id="14" name="Groupe 13">
              <a:extLst>
                <a:ext uri="{FF2B5EF4-FFF2-40B4-BE49-F238E27FC236}">
                  <a16:creationId xmlns:a16="http://schemas.microsoft.com/office/drawing/2014/main" id="{81B607DC-22C7-6342-55E8-902B40C49CA2}"/>
                </a:ext>
              </a:extLst>
            </p:cNvPr>
            <p:cNvGrpSpPr/>
            <p:nvPr/>
          </p:nvGrpSpPr>
          <p:grpSpPr>
            <a:xfrm>
              <a:off x="477546" y="3401372"/>
              <a:ext cx="6732000" cy="492958"/>
              <a:chOff x="477546" y="3318041"/>
              <a:chExt cx="6732000" cy="492958"/>
            </a:xfrm>
          </p:grpSpPr>
          <p:cxnSp>
            <p:nvCxnSpPr>
              <p:cNvPr id="15" name="Connecteur droit 14">
                <a:extLst>
                  <a:ext uri="{FF2B5EF4-FFF2-40B4-BE49-F238E27FC236}">
                    <a16:creationId xmlns:a16="http://schemas.microsoft.com/office/drawing/2014/main" id="{87428728-BCFD-B7F0-EFCB-295F3CB692E4}"/>
                  </a:ext>
                </a:extLst>
              </p:cNvPr>
              <p:cNvCxnSpPr>
                <a:cxnSpLocks/>
              </p:cNvCxnSpPr>
              <p:nvPr/>
            </p:nvCxnSpPr>
            <p:spPr>
              <a:xfrm>
                <a:off x="477546" y="3318041"/>
                <a:ext cx="6732000" cy="2073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364B927C-5C83-C1FA-C9A0-081FAEC92548}"/>
                  </a:ext>
                </a:extLst>
              </p:cNvPr>
              <p:cNvCxnSpPr>
                <a:cxnSpLocks/>
              </p:cNvCxnSpPr>
              <p:nvPr/>
            </p:nvCxnSpPr>
            <p:spPr>
              <a:xfrm>
                <a:off x="477546" y="3790269"/>
                <a:ext cx="6732000" cy="2073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Text Box 335">
            <a:extLst>
              <a:ext uri="{FF2B5EF4-FFF2-40B4-BE49-F238E27FC236}">
                <a16:creationId xmlns:a16="http://schemas.microsoft.com/office/drawing/2014/main" id="{7C6B2276-3C27-46C1-0642-E8618D3E5351}"/>
              </a:ext>
            </a:extLst>
          </p:cNvPr>
          <p:cNvSpPr txBox="1">
            <a:spLocks noChangeArrowheads="1"/>
          </p:cNvSpPr>
          <p:nvPr/>
        </p:nvSpPr>
        <p:spPr bwMode="auto">
          <a:xfrm>
            <a:off x="275476" y="4481278"/>
            <a:ext cx="6839061"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   </a:t>
            </a:r>
            <a:r>
              <a:rPr lang="fr-FR" sz="1150" spc="-2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Docteurs Yves </a:t>
            </a:r>
            <a:r>
              <a:rPr lang="fr-FR" sz="1150" spc="-2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Russier</a:t>
            </a:r>
            <a:r>
              <a:rPr lang="fr-FR" sz="1150" spc="-2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et Marc </a:t>
            </a:r>
            <a:r>
              <a:rPr lang="fr-FR" sz="1150" spc="-2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Kanor</a:t>
            </a:r>
            <a:r>
              <a:rPr lang="fr-FR" sz="1150" spc="-2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chirurgiens viscéraux, Clinique </a:t>
            </a:r>
            <a:r>
              <a:rPr lang="fr-FR" sz="1150" spc="-2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Synergia</a:t>
            </a:r>
            <a:r>
              <a:rPr lang="fr-FR" sz="1150" spc="-2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Ventoux, Carpentras</a:t>
            </a:r>
            <a:endParaRPr lang="fr-FR" sz="1150" spc="-20" dirty="0">
              <a:effectLst/>
              <a:latin typeface="ABeeZee" panose="02000000000000000000" pitchFamily="2" charset="0"/>
              <a:ea typeface="Times New Roman" panose="02020603050405020304" pitchFamily="18" charset="0"/>
              <a:cs typeface="Times New Roman" panose="02020603050405020304" pitchFamily="18" charset="0"/>
            </a:endParaRPr>
          </a:p>
        </p:txBody>
      </p:sp>
      <p:sp>
        <p:nvSpPr>
          <p:cNvPr id="18" name="Text Box 335">
            <a:extLst>
              <a:ext uri="{FF2B5EF4-FFF2-40B4-BE49-F238E27FC236}">
                <a16:creationId xmlns:a16="http://schemas.microsoft.com/office/drawing/2014/main" id="{DAF211CD-1910-D0F0-26CA-48AEB8F2A1A4}"/>
              </a:ext>
            </a:extLst>
          </p:cNvPr>
          <p:cNvSpPr txBox="1">
            <a:spLocks noChangeArrowheads="1"/>
          </p:cNvSpPr>
          <p:nvPr/>
        </p:nvSpPr>
        <p:spPr bwMode="auto">
          <a:xfrm>
            <a:off x="275475" y="7273238"/>
            <a:ext cx="6730145"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   </a:t>
            </a:r>
            <a:r>
              <a:rPr lang="fr-FR" sz="115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Docteur Laurent Mineur, oncologue radiothérapeute, Institut du Cancer Avignon Provence</a:t>
            </a:r>
            <a:endParaRPr lang="fr-FR" sz="1150" dirty="0">
              <a:effectLst/>
              <a:latin typeface="ABeeZee" panose="02000000000000000000" pitchFamily="2" charset="0"/>
              <a:ea typeface="Times New Roman" panose="02020603050405020304" pitchFamily="18" charset="0"/>
              <a:cs typeface="Times New Roman" panose="02020603050405020304" pitchFamily="18" charset="0"/>
            </a:endParaRPr>
          </a:p>
        </p:txBody>
      </p:sp>
      <p:sp>
        <p:nvSpPr>
          <p:cNvPr id="19" name="Rectangle 18"/>
          <p:cNvSpPr/>
          <p:nvPr/>
        </p:nvSpPr>
        <p:spPr>
          <a:xfrm>
            <a:off x="404067" y="860486"/>
            <a:ext cx="4325095" cy="2331985"/>
          </a:xfrm>
          <a:prstGeom prst="rect">
            <a:avLst/>
          </a:prstGeom>
        </p:spPr>
        <p:txBody>
          <a:bodyPr wrap="square">
            <a:spAutoFit/>
          </a:bodyPr>
          <a:lstStyle/>
          <a:p>
            <a:pPr algn="just">
              <a:lnSpc>
                <a:spcPct val="110000"/>
              </a:lnSpc>
              <a:spcAft>
                <a:spcPts val="300"/>
              </a:spcAft>
            </a:pPr>
            <a:r>
              <a:rPr lang="fr-FR" sz="1050" dirty="0">
                <a:latin typeface="ABeeZee" panose="02000000000000000000" pitchFamily="2" charset="0"/>
              </a:rPr>
              <a:t>Nous étions nombreux et heureux de nous retrouver. Rapports moral et financier ont été approuvés à l'unanimité. Les 10 candidats au Conseil d'Administration ont été élus à l'unanimité également. Les modifications des statuts ont été adoptées.</a:t>
            </a:r>
          </a:p>
          <a:p>
            <a:pPr algn="just">
              <a:lnSpc>
                <a:spcPct val="110000"/>
              </a:lnSpc>
              <a:spcAft>
                <a:spcPts val="300"/>
              </a:spcAft>
            </a:pPr>
            <a:r>
              <a:rPr lang="fr-FR" sz="1050" dirty="0">
                <a:latin typeface="ABeeZee" panose="02000000000000000000" pitchFamily="2" charset="0"/>
              </a:rPr>
              <a:t>Les docteurs </a:t>
            </a:r>
            <a:r>
              <a:rPr lang="fr-FR" sz="1050" dirty="0" err="1">
                <a:latin typeface="ABeeZee" panose="02000000000000000000" pitchFamily="2" charset="0"/>
              </a:rPr>
              <a:t>Russier</a:t>
            </a:r>
            <a:r>
              <a:rPr lang="fr-FR" sz="1050" dirty="0">
                <a:latin typeface="ABeeZee" panose="02000000000000000000" pitchFamily="2" charset="0"/>
              </a:rPr>
              <a:t>, </a:t>
            </a:r>
            <a:r>
              <a:rPr lang="fr-FR" sz="1050" dirty="0" err="1">
                <a:latin typeface="ABeeZee" panose="02000000000000000000" pitchFamily="2" charset="0"/>
              </a:rPr>
              <a:t>Kanor</a:t>
            </a:r>
            <a:r>
              <a:rPr lang="fr-FR" sz="1050" dirty="0">
                <a:latin typeface="ABeeZee" panose="02000000000000000000" pitchFamily="2" charset="0"/>
              </a:rPr>
              <a:t> et Coulibaly nous ont fait ensuite l'honneur de participer à la table ronde animée par notre président, le docteur Laurent Mineur. </a:t>
            </a:r>
          </a:p>
          <a:p>
            <a:pPr algn="just">
              <a:lnSpc>
                <a:spcPct val="110000"/>
              </a:lnSpc>
              <a:spcAft>
                <a:spcPts val="300"/>
              </a:spcAft>
            </a:pPr>
            <a:r>
              <a:rPr lang="fr-FR" sz="1050" dirty="0">
                <a:latin typeface="ABeeZee" panose="02000000000000000000" pitchFamily="2" charset="0"/>
              </a:rPr>
              <a:t>Les interventions et les échanges passionnants autour du cancer colorectal et du microbiote intestinal ont captivé l'assemblée. </a:t>
            </a:r>
          </a:p>
          <a:p>
            <a:pPr algn="just">
              <a:lnSpc>
                <a:spcPct val="110000"/>
              </a:lnSpc>
              <a:spcAft>
                <a:spcPts val="300"/>
              </a:spcAft>
            </a:pPr>
            <a:r>
              <a:rPr lang="fr-FR" sz="1050" dirty="0">
                <a:latin typeface="ABeeZee" panose="02000000000000000000" pitchFamily="2" charset="0"/>
              </a:rPr>
              <a:t>Puis Pierre Estellon, stomisé-contact, nous a raconté les débuts de son engagement et de sa formation pour devenir le 1er "Patient-partenaire Parcours Stomie" au sein de l'ICAP.</a:t>
            </a:r>
          </a:p>
        </p:txBody>
      </p:sp>
      <p:sp>
        <p:nvSpPr>
          <p:cNvPr id="20" name="Text Box 12">
            <a:extLst>
              <a:ext uri="{FF2B5EF4-FFF2-40B4-BE49-F238E27FC236}">
                <a16:creationId xmlns:a16="http://schemas.microsoft.com/office/drawing/2014/main" id="{2379EE02-5E6E-A6A3-1433-7E6E693BB031}"/>
              </a:ext>
            </a:extLst>
          </p:cNvPr>
          <p:cNvSpPr txBox="1">
            <a:spLocks noChangeArrowheads="1"/>
          </p:cNvSpPr>
          <p:nvPr/>
        </p:nvSpPr>
        <p:spPr bwMode="auto">
          <a:xfrm>
            <a:off x="460473" y="438349"/>
            <a:ext cx="6824247" cy="2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spcAft>
                <a:spcPts val="300"/>
              </a:spcAft>
            </a:pPr>
            <a:r>
              <a:rPr lang="fr-FR" sz="2000" b="1"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Assemblé Générale   		    </a:t>
            </a:r>
            <a:r>
              <a:rPr lang="fr-FR" sz="1200"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Centre Hospitalier Carpentras </a:t>
            </a:r>
            <a:r>
              <a:rPr lang="fr-FR" sz="1200" dirty="0">
                <a:solidFill>
                  <a:srgbClr val="0070C0"/>
                </a:solidFill>
                <a:latin typeface="ABeeZee" panose="02000000000000000000" pitchFamily="2" charset="0"/>
                <a:ea typeface="Times New Roman" panose="02020603050405020304" pitchFamily="18" charset="0"/>
                <a:cs typeface="Times New Roman" panose="02020603050405020304" pitchFamily="18" charset="0"/>
              </a:rPr>
              <a:t>  </a:t>
            </a:r>
            <a:r>
              <a:rPr lang="fr-FR" sz="1200"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13 </a:t>
            </a:r>
            <a:r>
              <a:rPr lang="fr-FR" sz="1200"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mai </a:t>
            </a:r>
            <a:endParaRPr lang="fr-FR" sz="1400" b="1" spc="100" dirty="0">
              <a:solidFill>
                <a:schemeClr val="accent1">
                  <a:lumMod val="75000"/>
                </a:schemeClr>
              </a:solidFill>
              <a:effectLst/>
              <a:latin typeface="ABeeZee" panose="02000000000000000000" pitchFamily="2" charset="0"/>
              <a:ea typeface="Times New Roman" panose="02020603050405020304" pitchFamily="18" charset="0"/>
              <a:cs typeface="Trebuchet MS" panose="020B0603020202020204" pitchFamily="34" charset="0"/>
            </a:endParaRPr>
          </a:p>
        </p:txBody>
      </p:sp>
      <p:pic>
        <p:nvPicPr>
          <p:cNvPr id="21" name="Image 20"/>
          <p:cNvPicPr>
            <a:picLocks noChangeAspect="1"/>
          </p:cNvPicPr>
          <p:nvPr/>
        </p:nvPicPr>
        <p:blipFill>
          <a:blip r:embed="rId2"/>
          <a:stretch>
            <a:fillRect/>
          </a:stretch>
        </p:blipFill>
        <p:spPr>
          <a:xfrm>
            <a:off x="4892723" y="842808"/>
            <a:ext cx="2319950" cy="2349923"/>
          </a:xfrm>
          <a:prstGeom prst="rect">
            <a:avLst/>
          </a:prstGeom>
        </p:spPr>
      </p:pic>
      <p:sp>
        <p:nvSpPr>
          <p:cNvPr id="22" name="Rectangle 21"/>
          <p:cNvSpPr/>
          <p:nvPr/>
        </p:nvSpPr>
        <p:spPr>
          <a:xfrm>
            <a:off x="373543" y="3189210"/>
            <a:ext cx="6851660" cy="439159"/>
          </a:xfrm>
          <a:prstGeom prst="rect">
            <a:avLst/>
          </a:prstGeom>
        </p:spPr>
        <p:txBody>
          <a:bodyPr wrap="square">
            <a:spAutoFit/>
          </a:bodyPr>
          <a:lstStyle/>
          <a:p>
            <a:pPr algn="just">
              <a:lnSpc>
                <a:spcPct val="110000"/>
              </a:lnSpc>
              <a:spcAft>
                <a:spcPts val="300"/>
              </a:spcAft>
            </a:pPr>
            <a:r>
              <a:rPr lang="fr-FR" sz="1050" dirty="0">
                <a:latin typeface="ABeeZee" panose="02000000000000000000" pitchFamily="2" charset="0"/>
              </a:rPr>
              <a:t>Une belle journée sous le signe de la convivialité, ponctuée par les pauses café et visites des stands, clôturée par un buffet de grande qualité !</a:t>
            </a:r>
          </a:p>
        </p:txBody>
      </p:sp>
      <p:sp>
        <p:nvSpPr>
          <p:cNvPr id="23" name="ZoneTexte 22">
            <a:extLst>
              <a:ext uri="{FF2B5EF4-FFF2-40B4-BE49-F238E27FC236}">
                <a16:creationId xmlns:a16="http://schemas.microsoft.com/office/drawing/2014/main" id="{C143439F-D04D-5F72-AB80-40C4A8809465}"/>
              </a:ext>
            </a:extLst>
          </p:cNvPr>
          <p:cNvSpPr txBox="1"/>
          <p:nvPr/>
        </p:nvSpPr>
        <p:spPr>
          <a:xfrm>
            <a:off x="373543" y="7560446"/>
            <a:ext cx="6807430" cy="2725939"/>
          </a:xfrm>
          <a:prstGeom prst="rect">
            <a:avLst/>
          </a:prstGeom>
          <a:noFill/>
        </p:spPr>
        <p:txBody>
          <a:bodyPr wrap="square" rtlCol="0">
            <a:spAutoFit/>
          </a:bodyPr>
          <a:lstStyle/>
          <a:p>
            <a:pPr>
              <a:lnSpc>
                <a:spcPct val="110000"/>
              </a:lnSpc>
              <a:spcAft>
                <a:spcPts val="300"/>
              </a:spcAft>
            </a:pPr>
            <a:r>
              <a:rPr lang="fr-FR" sz="1050" dirty="0">
                <a:latin typeface="ABeeZee" panose="02000000000000000000" pitchFamily="2" charset="0"/>
              </a:rPr>
              <a:t>Face à ce questionnement des soignants "préserver le rectum, éviter la stomie définitive sans prendre de risques pour le patient", le docteur Laurent Mineur lance un projet de recherche qui a pour but de "</a:t>
            </a:r>
            <a:r>
              <a:rPr lang="fr-FR" sz="1050" dirty="0">
                <a:latin typeface="ABeeZee" panose="02000000000000000000" pitchFamily="2" charset="0"/>
                <a:ea typeface="Times New Roman" panose="02020603050405020304" pitchFamily="18" charset="0"/>
                <a:cs typeface="Times New Roman" panose="02020603050405020304" pitchFamily="18" charset="0"/>
              </a:rPr>
              <a:t>Guérir le cancer du rectum sans mutilation"</a:t>
            </a:r>
            <a:r>
              <a:rPr lang="fr-FR" sz="1050" dirty="0">
                <a:latin typeface="ABeeZee" panose="02000000000000000000" pitchFamily="2" charset="0"/>
              </a:rPr>
              <a:t> (partenariat </a:t>
            </a:r>
            <a:r>
              <a:rPr lang="fr-FR" sz="1050" dirty="0" err="1">
                <a:latin typeface="ABeeZee" panose="02000000000000000000" pitchFamily="2" charset="0"/>
              </a:rPr>
              <a:t>ICAP</a:t>
            </a:r>
            <a:r>
              <a:rPr lang="fr-FR" sz="1050" dirty="0">
                <a:latin typeface="ABeeZee" panose="02000000000000000000" pitchFamily="2" charset="0"/>
              </a:rPr>
              <a:t> / INSERM Montpellier / INSERM Paris)</a:t>
            </a:r>
            <a:endParaRPr lang="fr-FR" sz="1050" dirty="0">
              <a:effectLst/>
              <a:latin typeface="ABeeZee" panose="02000000000000000000" pitchFamily="2" charset="0"/>
              <a:ea typeface="Times New Roman" panose="02020603050405020304" pitchFamily="18" charset="0"/>
              <a:cs typeface="Times New Roman" panose="02020603050405020304" pitchFamily="18" charset="0"/>
            </a:endParaRPr>
          </a:p>
          <a:p>
            <a:pPr>
              <a:lnSpc>
                <a:spcPct val="110000"/>
              </a:lnSpc>
              <a:spcAft>
                <a:spcPts val="300"/>
              </a:spcAft>
            </a:pPr>
            <a:r>
              <a:rPr lang="fr-FR" sz="1050" dirty="0">
                <a:latin typeface="ABeeZee" panose="02000000000000000000" pitchFamily="2" charset="0"/>
                <a:ea typeface="Times New Roman" panose="02020603050405020304" pitchFamily="18" charset="0"/>
                <a:cs typeface="Times New Roman" panose="02020603050405020304" pitchFamily="18" charset="0"/>
              </a:rPr>
              <a:t>A partir de test ADN et compte tenu de facteurs prédictifs de réponse aux traitements (analyses avant et après traitements), une alternative à la chirurgie pourrait être proposée au patient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contact-thérapie–forte chimiothérapie ciblée) et ainsi éviter l'amputation du rectum.</a:t>
            </a:r>
          </a:p>
          <a:p>
            <a:pPr>
              <a:lnSpc>
                <a:spcPct val="110000"/>
              </a:lnSpc>
              <a:spcAft>
                <a:spcPts val="300"/>
              </a:spcAft>
            </a:pPr>
            <a:r>
              <a:rPr lang="fr-FR" sz="1050" dirty="0">
                <a:latin typeface="ABeeZee" panose="02000000000000000000" pitchFamily="2" charset="0"/>
              </a:rPr>
              <a:t>Les fonds collectés lors de la manifestation Ventoux contre Cancer 2023 sont reversés à l'</a:t>
            </a:r>
            <a:r>
              <a:rPr lang="fr-FR" sz="1050" dirty="0" err="1">
                <a:latin typeface="ABeeZee" panose="02000000000000000000" pitchFamily="2" charset="0"/>
              </a:rPr>
              <a:t>ICAP</a:t>
            </a:r>
            <a:r>
              <a:rPr lang="fr-FR" sz="1050" dirty="0">
                <a:latin typeface="ABeeZee" panose="02000000000000000000" pitchFamily="2" charset="0"/>
              </a:rPr>
              <a:t> pour financer ce projet.</a:t>
            </a:r>
          </a:p>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L’association française Ventoux contre Cancer mobilise depuis 3 ans, marcheurs, coureurs, cyclistes, pour l’ascension du Mont Ventoux.</a:t>
            </a:r>
            <a:r>
              <a:rPr lang="fr-FR" sz="1050" dirty="0">
                <a:latin typeface="ABeeZee" panose="02000000000000000000" pitchFamily="2" charset="0"/>
                <a:ea typeface="Times New Roman" panose="02020603050405020304" pitchFamily="18" charset="0"/>
                <a:cs typeface="Times New Roman" panose="02020603050405020304" pitchFamily="18" charset="0"/>
              </a:rPr>
              <a:t> Le but :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récolter des fonds </a:t>
            </a:r>
            <a:r>
              <a:rPr lang="fr-FR" sz="1050" b="0" i="0" dirty="0">
                <a:effectLst/>
                <a:latin typeface="ABeeZee" panose="02000000000000000000" pitchFamily="2" charset="0"/>
              </a:rPr>
              <a:t>pour des organisations dédiées à la recherche et aux soins dans la lutte contre le cancer, chaque organisation ayant son propre projet.</a:t>
            </a:r>
          </a:p>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Les années précédentes, des membres de Provence Stomie Contact participaient à titre individuel pour soutenir les projets de l’</a:t>
            </a:r>
            <a:r>
              <a:rPr lang="fr-FR" sz="1050" dirty="0" err="1">
                <a:effectLst/>
                <a:latin typeface="ABeeZee" panose="02000000000000000000" pitchFamily="2" charset="0"/>
                <a:ea typeface="Times New Roman" panose="02020603050405020304" pitchFamily="18" charset="0"/>
                <a:cs typeface="Times New Roman" panose="02020603050405020304" pitchFamily="18" charset="0"/>
              </a:rPr>
              <a:t>ICAP</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Laurent Mineur propose qu'en 2023 l’association monte sa propre équipe pour vaincre le Ventoux le samedi 2 septembre.</a:t>
            </a:r>
            <a:endParaRPr lang="fr-FR" sz="1050" dirty="0">
              <a:latin typeface="ABeeZee" panose="02000000000000000000" pitchFamily="2" charset="0"/>
            </a:endParaRPr>
          </a:p>
        </p:txBody>
      </p:sp>
    </p:spTree>
    <p:extLst>
      <p:ext uri="{BB962C8B-B14F-4D97-AF65-F5344CB8AC3E}">
        <p14:creationId xmlns:p14="http://schemas.microsoft.com/office/powerpoint/2010/main" val="385137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98DAE0D-CE23-4151-90B3-640391461B29}" type="slidenum">
              <a:rPr lang="fr-FR" smtClean="0"/>
              <a:t>3</a:t>
            </a:fld>
            <a:endParaRPr lang="fr-FR"/>
          </a:p>
        </p:txBody>
      </p:sp>
      <p:sp>
        <p:nvSpPr>
          <p:cNvPr id="4" name="Rectangle 3"/>
          <p:cNvSpPr/>
          <p:nvPr/>
        </p:nvSpPr>
        <p:spPr>
          <a:xfrm>
            <a:off x="327000" y="3147109"/>
            <a:ext cx="3830662" cy="1010854"/>
          </a:xfrm>
          <a:prstGeom prst="rect">
            <a:avLst/>
          </a:prstGeom>
        </p:spPr>
        <p:txBody>
          <a:bodyPr wrap="square">
            <a:spAutoFit/>
          </a:bodyPr>
          <a:lstStyle/>
          <a:p>
            <a:pPr marL="171450" indent="-171450">
              <a:lnSpc>
                <a:spcPct val="110000"/>
              </a:lnSpc>
              <a:spcAft>
                <a:spcPts val="300"/>
              </a:spcAft>
              <a:buClr>
                <a:srgbClr val="FF6600"/>
              </a:buClr>
              <a:buFont typeface="Arial" panose="020B0604020202020204" pitchFamily="34" charset="0"/>
              <a:buChar char="•"/>
            </a:pPr>
            <a:r>
              <a:rPr lang="fr-FR" sz="1050" b="1" dirty="0">
                <a:effectLst/>
                <a:latin typeface="ABeeZee" panose="02000000000000000000" pitchFamily="2" charset="0"/>
                <a:ea typeface="Times New Roman" panose="02020603050405020304" pitchFamily="18" charset="0"/>
                <a:cs typeface="Times New Roman" panose="02020603050405020304" pitchFamily="18" charset="0"/>
              </a:rPr>
              <a:t>Les  éventuelles conséquences de l’irrigation colique sur le microbiote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l’irrigation n’engendre pas de maladie, et c’est uniquement de l’eau qui est utilisée.</a:t>
            </a:r>
          </a:p>
          <a:p>
            <a:pPr marL="171450" indent="-171450">
              <a:lnSpc>
                <a:spcPct val="110000"/>
              </a:lnSpc>
              <a:spcAft>
                <a:spcPts val="300"/>
              </a:spcAft>
              <a:buClr>
                <a:srgbClr val="FF6600"/>
              </a:buClr>
              <a:buFont typeface="Arial" panose="020B0604020202020204" pitchFamily="34" charset="0"/>
              <a:buChar char="•"/>
            </a:pPr>
            <a:r>
              <a:rPr lang="fr-FR" sz="1050" b="1" dirty="0">
                <a:effectLst/>
                <a:latin typeface="ABeeZee" panose="02000000000000000000" pitchFamily="2" charset="0"/>
                <a:ea typeface="Times New Roman" panose="02020603050405020304" pitchFamily="18" charset="0"/>
                <a:cs typeface="Times New Roman" panose="02020603050405020304" pitchFamily="18" charset="0"/>
              </a:rPr>
              <a:t>Le jeûne intermittent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(de quelques heures) pourrait améliorer le microbiote.</a:t>
            </a:r>
            <a:endParaRPr lang="fr-FR" sz="1050" dirty="0">
              <a:solidFill>
                <a:srgbClr val="000000"/>
              </a:solidFill>
              <a:latin typeface="ABeeZee" panose="02000000000000000000" pitchFamily="2" charset="0"/>
            </a:endParaRPr>
          </a:p>
        </p:txBody>
      </p:sp>
      <p:sp>
        <p:nvSpPr>
          <p:cNvPr id="5" name="Rectangle 4">
            <a:extLst>
              <a:ext uri="{FF2B5EF4-FFF2-40B4-BE49-F238E27FC236}">
                <a16:creationId xmlns:a16="http://schemas.microsoft.com/office/drawing/2014/main" id="{AADB3A92-3821-B938-26BD-027618C802F3}"/>
              </a:ext>
            </a:extLst>
          </p:cNvPr>
          <p:cNvSpPr/>
          <p:nvPr/>
        </p:nvSpPr>
        <p:spPr>
          <a:xfrm>
            <a:off x="446096" y="6563052"/>
            <a:ext cx="6680251" cy="3969848"/>
          </a:xfrm>
          <a:prstGeom prst="rect">
            <a:avLst/>
          </a:prstGeom>
        </p:spPr>
        <p:txBody>
          <a:bodyPr wrap="square" lIns="36000" tIns="0" rIns="36000" bIns="0">
            <a:noAutofit/>
          </a:bodyPr>
          <a:lstStyle/>
          <a:p>
            <a:pPr>
              <a:lnSpc>
                <a:spcPct val="110000"/>
              </a:lnSpc>
              <a:spcAft>
                <a:spcPts val="300"/>
              </a:spcAft>
            </a:pP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J’ai eu un diagnostic de cancer colorectal en 2015. Je suis maintenant en rémission.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Pendant mes consultations à Sainte Catherine, le docteur Laurent Mineur m’a parlé de l’association Provence Stomie Contact. J’ai pris rendez-vous avec Nicole et Myriam qui m’ont parlé de leurs actions et du rôle des stomisés-contact pour aider les patients dans leur vie. J’ai fait une formation pour le devenir.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Début 2023, l’association PSC m’a proposé de rencontrer le docteur Clémence Toullec et poser ma candidature à une formation de "patient-partenaire".  J’ai commencé une formation au sein de la clinique Sainte Catherine auprès de tous les services. J’ai ainsi assisté aux consultations avec les docteurs Toullec et Mineur, rencontré les infirmières du service de l’Unité de Soins Oncologiques, visité le service de radiothérapie avec présentation des appareils, le service de chimiothérapie, le service recherche. J’ai assisté à des réunions pluridisciplinaires, le soir, avec les chirurgiens, les gastro-entérologues, les oncologues. J’ai participé à des réunions avec les infirmières, les psychologues, l’assistante sociale (pour les problèmes sociaux). J’ai rencontré des patients malades du cancer colorectal mais aussi d’autres cancers.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J’ai ainsi pu voir l’ensemble des services de Sainte Catherine Institut du Cancer Avignon Provence.</a:t>
            </a:r>
          </a:p>
          <a:p>
            <a:pPr>
              <a:lnSpc>
                <a:spcPct val="110000"/>
              </a:lnSpc>
              <a:spcAft>
                <a:spcPts val="300"/>
              </a:spcAft>
            </a:pP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En novembre 2023 j’ai signé une convention avec l’Institut Sainte Catherine et Alexandra </a:t>
            </a:r>
            <a:r>
              <a:rPr lang="fr-FR" sz="1050" dirty="0" err="1">
                <a:solidFill>
                  <a:srgbClr val="000000"/>
                </a:solidFill>
                <a:latin typeface="ABeeZee" panose="02000000000000000000" pitchFamily="2" charset="0"/>
                <a:ea typeface="Calibri" panose="020F0502020204030204" pitchFamily="34" charset="0"/>
                <a:cs typeface="Times New Roman" panose="02020603050405020304" pitchFamily="18" charset="0"/>
              </a:rPr>
              <a:t>Lionnet</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pour devenir le premier patient-partenaire.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Lors de mes visites et formations j’ai rencontré des femmes et des hommes merveilleux, animés d’une incroyable énergie pour aider les patients dans leurs parcours.</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Je suis maintenant rattaché à l’Unité de Soins Oncologiques qui me transmet les demandes d’aides que les oncologues et les infirmières lui transmettent.</a:t>
            </a:r>
          </a:p>
        </p:txBody>
      </p:sp>
      <p:sp>
        <p:nvSpPr>
          <p:cNvPr id="6" name="Text Box 335">
            <a:extLst>
              <a:ext uri="{FF2B5EF4-FFF2-40B4-BE49-F238E27FC236}">
                <a16:creationId xmlns:a16="http://schemas.microsoft.com/office/drawing/2014/main" id="{9C1BE225-0A4E-5C81-2B36-35938C7E77C1}"/>
              </a:ext>
            </a:extLst>
          </p:cNvPr>
          <p:cNvSpPr txBox="1">
            <a:spLocks noChangeArrowheads="1"/>
          </p:cNvSpPr>
          <p:nvPr/>
        </p:nvSpPr>
        <p:spPr bwMode="auto">
          <a:xfrm>
            <a:off x="274334" y="6255342"/>
            <a:ext cx="6269336"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   </a:t>
            </a:r>
            <a:r>
              <a:rPr lang="fr-FR" sz="115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Pierre </a:t>
            </a:r>
            <a:r>
              <a:rPr lang="fr-FR" sz="115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Estellon</a:t>
            </a:r>
            <a:r>
              <a:rPr lang="fr-FR" sz="115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premier ‘’patient parcours’’ au Pôle </a:t>
            </a:r>
            <a:r>
              <a:rPr lang="fr-FR" sz="115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Onco</a:t>
            </a:r>
            <a:r>
              <a:rPr lang="fr-FR" sz="115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Digestif </a:t>
            </a:r>
            <a:r>
              <a:rPr lang="fr-FR" sz="115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ICAP</a:t>
            </a:r>
            <a:endParaRPr lang="fr-FR" sz="1150" dirty="0">
              <a:effectLst/>
              <a:latin typeface="ABeeZee" panose="02000000000000000000" pitchFamily="2" charset="0"/>
              <a:ea typeface="Times New Roman" panose="02020603050405020304" pitchFamily="18" charset="0"/>
              <a:cs typeface="Times New Roman" panose="02020603050405020304" pitchFamily="18" charset="0"/>
            </a:endParaRPr>
          </a:p>
        </p:txBody>
      </p:sp>
      <p:grpSp>
        <p:nvGrpSpPr>
          <p:cNvPr id="7" name="Groupe 6">
            <a:extLst>
              <a:ext uri="{FF2B5EF4-FFF2-40B4-BE49-F238E27FC236}">
                <a16:creationId xmlns:a16="http://schemas.microsoft.com/office/drawing/2014/main" id="{B4A501EC-8549-6FF6-3F6B-E358714246AE}"/>
              </a:ext>
            </a:extLst>
          </p:cNvPr>
          <p:cNvGrpSpPr/>
          <p:nvPr/>
        </p:nvGrpSpPr>
        <p:grpSpPr>
          <a:xfrm>
            <a:off x="424286" y="805419"/>
            <a:ext cx="6734490" cy="309906"/>
            <a:chOff x="424286" y="583223"/>
            <a:chExt cx="6734490" cy="309906"/>
          </a:xfrm>
        </p:grpSpPr>
        <p:grpSp>
          <p:nvGrpSpPr>
            <p:cNvPr id="8" name="Groupe 7">
              <a:extLst>
                <a:ext uri="{FF2B5EF4-FFF2-40B4-BE49-F238E27FC236}">
                  <a16:creationId xmlns:a16="http://schemas.microsoft.com/office/drawing/2014/main" id="{AA2983D9-1EEC-DEB8-2693-6D0D090E6BA7}"/>
                </a:ext>
              </a:extLst>
            </p:cNvPr>
            <p:cNvGrpSpPr/>
            <p:nvPr/>
          </p:nvGrpSpPr>
          <p:grpSpPr>
            <a:xfrm>
              <a:off x="424286" y="583223"/>
              <a:ext cx="6734490" cy="309906"/>
              <a:chOff x="448973" y="7574648"/>
              <a:chExt cx="6734490" cy="309906"/>
            </a:xfrm>
          </p:grpSpPr>
          <p:cxnSp>
            <p:nvCxnSpPr>
              <p:cNvPr id="10" name="Connecteur droit 9">
                <a:extLst>
                  <a:ext uri="{FF2B5EF4-FFF2-40B4-BE49-F238E27FC236}">
                    <a16:creationId xmlns:a16="http://schemas.microsoft.com/office/drawing/2014/main" id="{63EDDE5D-AF3C-4E2B-9D15-1B8D05F5AB69}"/>
                  </a:ext>
                </a:extLst>
              </p:cNvPr>
              <p:cNvCxnSpPr>
                <a:cxnSpLocks/>
              </p:cNvCxnSpPr>
              <p:nvPr/>
            </p:nvCxnSpPr>
            <p:spPr>
              <a:xfrm>
                <a:off x="448973" y="7574648"/>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D081121B-2DF6-8FEF-EE7A-8AD999F93C4D}"/>
                  </a:ext>
                </a:extLst>
              </p:cNvPr>
              <p:cNvCxnSpPr>
                <a:cxnSpLocks/>
              </p:cNvCxnSpPr>
              <p:nvPr/>
            </p:nvCxnSpPr>
            <p:spPr>
              <a:xfrm>
                <a:off x="451463" y="7863825"/>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 Box 335">
              <a:extLst>
                <a:ext uri="{FF2B5EF4-FFF2-40B4-BE49-F238E27FC236}">
                  <a16:creationId xmlns:a16="http://schemas.microsoft.com/office/drawing/2014/main" id="{D99EF8BE-046A-2449-F59F-D01016C1858A}"/>
                </a:ext>
              </a:extLst>
            </p:cNvPr>
            <p:cNvSpPr txBox="1">
              <a:spLocks noChangeArrowheads="1"/>
            </p:cNvSpPr>
            <p:nvPr/>
          </p:nvSpPr>
          <p:spPr bwMode="auto">
            <a:xfrm>
              <a:off x="426459" y="584325"/>
              <a:ext cx="6730145"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 </a:t>
              </a:r>
              <a:r>
                <a:rPr lang="fr-FR" sz="1400" b="1"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Microbiote et flore intestinale, quel rôle dans les maladies ?</a:t>
              </a:r>
              <a:endParaRPr lang="fr-FR" sz="1400" b="1" spc="-10" dirty="0">
                <a:solidFill>
                  <a:srgbClr val="FF6600"/>
                </a:solidFill>
                <a:latin typeface="ABeeZee" panose="02000000000000000000" pitchFamily="2" charset="0"/>
              </a:endParaRPr>
            </a:p>
          </p:txBody>
        </p:sp>
      </p:grpSp>
      <p:sp>
        <p:nvSpPr>
          <p:cNvPr id="12" name="Text Box 12">
            <a:extLst>
              <a:ext uri="{FF2B5EF4-FFF2-40B4-BE49-F238E27FC236}">
                <a16:creationId xmlns:a16="http://schemas.microsoft.com/office/drawing/2014/main" id="{F58F66CF-C4AD-03C1-64A6-2B59BBD74713}"/>
              </a:ext>
            </a:extLst>
          </p:cNvPr>
          <p:cNvSpPr txBox="1">
            <a:spLocks noChangeArrowheads="1"/>
          </p:cNvSpPr>
          <p:nvPr/>
        </p:nvSpPr>
        <p:spPr bwMode="auto">
          <a:xfrm>
            <a:off x="419308" y="184714"/>
            <a:ext cx="6688329" cy="5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spcAft>
                <a:spcPts val="300"/>
              </a:spcAft>
            </a:pPr>
            <a:r>
              <a:rPr lang="fr-FR" sz="2000" b="1"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Table ronde AG </a:t>
            </a:r>
            <a:r>
              <a:rPr lang="fr-FR" sz="120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animée par le docteur Laurent Mineur</a:t>
            </a:r>
            <a:endParaRPr lang="fr-FR" sz="1200" dirty="0">
              <a:effectLst/>
              <a:latin typeface="ABeeZee" panose="02000000000000000000" pitchFamily="2" charset="0"/>
              <a:ea typeface="Times New Roman" panose="02020603050405020304" pitchFamily="18" charset="0"/>
              <a:cs typeface="Times New Roman" panose="02020603050405020304" pitchFamily="18" charset="0"/>
            </a:endParaRPr>
          </a:p>
          <a:p>
            <a:pPr algn="r"/>
            <a:r>
              <a:rPr lang="fr-FR" sz="1200"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Centre Hospitalier de Carpentras </a:t>
            </a:r>
            <a:r>
              <a:rPr lang="fr-FR" sz="1200" dirty="0">
                <a:solidFill>
                  <a:srgbClr val="0070C0"/>
                </a:solidFill>
                <a:latin typeface="ABeeZee" panose="02000000000000000000" pitchFamily="2" charset="0"/>
                <a:ea typeface="Times New Roman" panose="02020603050405020304" pitchFamily="18" charset="0"/>
                <a:cs typeface="Times New Roman" panose="02020603050405020304" pitchFamily="18" charset="0"/>
              </a:rPr>
              <a:t>  </a:t>
            </a:r>
            <a:r>
              <a:rPr lang="fr-FR" sz="1200"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13 </a:t>
            </a:r>
            <a:r>
              <a:rPr lang="fr-FR" sz="1200"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mai 2023</a:t>
            </a:r>
            <a:endParaRPr lang="fr-FR" sz="1400" b="1" spc="100" dirty="0">
              <a:solidFill>
                <a:schemeClr val="accent1">
                  <a:lumMod val="75000"/>
                </a:schemeClr>
              </a:solidFill>
              <a:effectLst/>
              <a:latin typeface="ABeeZee" panose="02000000000000000000" pitchFamily="2" charset="0"/>
              <a:ea typeface="Times New Roman" panose="02020603050405020304" pitchFamily="18" charset="0"/>
              <a:cs typeface="Trebuchet MS" panose="020B0603020202020204" pitchFamily="34" charset="0"/>
            </a:endParaRPr>
          </a:p>
        </p:txBody>
      </p:sp>
      <p:grpSp>
        <p:nvGrpSpPr>
          <p:cNvPr id="13" name="Groupe 12">
            <a:extLst>
              <a:ext uri="{FF2B5EF4-FFF2-40B4-BE49-F238E27FC236}">
                <a16:creationId xmlns:a16="http://schemas.microsoft.com/office/drawing/2014/main" id="{22E4974F-CB14-95BD-F275-036D59860DCF}"/>
              </a:ext>
            </a:extLst>
          </p:cNvPr>
          <p:cNvGrpSpPr/>
          <p:nvPr/>
        </p:nvGrpSpPr>
        <p:grpSpPr>
          <a:xfrm>
            <a:off x="408102" y="5990156"/>
            <a:ext cx="6732000" cy="307702"/>
            <a:chOff x="408102" y="3777344"/>
            <a:chExt cx="6732000" cy="307702"/>
          </a:xfrm>
        </p:grpSpPr>
        <p:sp>
          <p:nvSpPr>
            <p:cNvPr id="14" name="Text Box 335">
              <a:extLst>
                <a:ext uri="{FF2B5EF4-FFF2-40B4-BE49-F238E27FC236}">
                  <a16:creationId xmlns:a16="http://schemas.microsoft.com/office/drawing/2014/main" id="{C6F974AC-89D8-9CA7-2CCC-9740372AE2EF}"/>
                </a:ext>
              </a:extLst>
            </p:cNvPr>
            <p:cNvSpPr txBox="1">
              <a:spLocks noChangeArrowheads="1"/>
            </p:cNvSpPr>
            <p:nvPr/>
          </p:nvSpPr>
          <p:spPr bwMode="auto">
            <a:xfrm>
              <a:off x="409030" y="3777344"/>
              <a:ext cx="6730145"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solidFill>
                  <a:latin typeface="ABeeZee" panose="02000000000000000000" pitchFamily="2" charset="0"/>
                  <a:ea typeface="Times New Roman" panose="02020603050405020304" pitchFamily="18" charset="0"/>
                  <a:cs typeface="Trebuchet MS" panose="020B0603020202020204" pitchFamily="34" charset="0"/>
                </a:rPr>
                <a:t> </a:t>
              </a:r>
              <a:r>
                <a:rPr lang="fr-FR" sz="1400" b="1" spc="100" dirty="0">
                  <a:solidFill>
                    <a:srgbClr val="FF6600"/>
                  </a:solidFill>
                  <a:latin typeface="ABeeZee" panose="02000000000000000000" pitchFamily="2" charset="0"/>
                  <a:ea typeface="Times New Roman" panose="02020603050405020304" pitchFamily="18" charset="0"/>
                  <a:cs typeface="Times New Roman" panose="02020603050405020304" pitchFamily="18" charset="0"/>
                </a:rPr>
                <a:t>A</a:t>
              </a:r>
              <a:r>
                <a:rPr lang="fr-FR" sz="1400" b="1" dirty="0">
                  <a:solidFill>
                    <a:srgbClr val="FF6600"/>
                  </a:solidFill>
                  <a:effectLst/>
                  <a:latin typeface="ABeeZee" panose="02000000000000000000" pitchFamily="2" charset="0"/>
                  <a:ea typeface="Times New Roman" panose="02020603050405020304" pitchFamily="18" charset="0"/>
                  <a:cs typeface="Times New Roman" panose="02020603050405020304" pitchFamily="18" charset="0"/>
                </a:rPr>
                <a:t>ction patient partenaire ICAP 2023 – "Parcours Stomie"</a:t>
              </a:r>
              <a:endParaRPr lang="fr-FR" sz="1400" b="1" spc="-10" dirty="0">
                <a:solidFill>
                  <a:srgbClr val="FF6600"/>
                </a:solidFill>
                <a:latin typeface="ABeeZee" panose="02000000000000000000" pitchFamily="2" charset="0"/>
              </a:endParaRPr>
            </a:p>
          </p:txBody>
        </p:sp>
        <p:grpSp>
          <p:nvGrpSpPr>
            <p:cNvPr id="15" name="Groupe 14">
              <a:extLst>
                <a:ext uri="{FF2B5EF4-FFF2-40B4-BE49-F238E27FC236}">
                  <a16:creationId xmlns:a16="http://schemas.microsoft.com/office/drawing/2014/main" id="{C48A9F3E-73D8-5A3E-F691-C49A9D9E50BA}"/>
                </a:ext>
              </a:extLst>
            </p:cNvPr>
            <p:cNvGrpSpPr/>
            <p:nvPr/>
          </p:nvGrpSpPr>
          <p:grpSpPr>
            <a:xfrm>
              <a:off x="408102" y="3778897"/>
              <a:ext cx="6732000" cy="304596"/>
              <a:chOff x="408102" y="3773071"/>
              <a:chExt cx="6732000" cy="304596"/>
            </a:xfrm>
          </p:grpSpPr>
          <p:cxnSp>
            <p:nvCxnSpPr>
              <p:cNvPr id="16" name="Connecteur droit 15">
                <a:extLst>
                  <a:ext uri="{FF2B5EF4-FFF2-40B4-BE49-F238E27FC236}">
                    <a16:creationId xmlns:a16="http://schemas.microsoft.com/office/drawing/2014/main" id="{3C835FEC-AEEE-612E-3452-FD3ED76236A3}"/>
                  </a:ext>
                </a:extLst>
              </p:cNvPr>
              <p:cNvCxnSpPr>
                <a:cxnSpLocks/>
              </p:cNvCxnSpPr>
              <p:nvPr/>
            </p:nvCxnSpPr>
            <p:spPr>
              <a:xfrm>
                <a:off x="408102" y="3773071"/>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F63A5E7-0588-5EED-F026-C89D36DA120E}"/>
                  </a:ext>
                </a:extLst>
              </p:cNvPr>
              <p:cNvCxnSpPr>
                <a:cxnSpLocks/>
              </p:cNvCxnSpPr>
              <p:nvPr/>
            </p:nvCxnSpPr>
            <p:spPr>
              <a:xfrm>
                <a:off x="408102" y="4056938"/>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8" name="Rectangle 17">
            <a:extLst>
              <a:ext uri="{FF2B5EF4-FFF2-40B4-BE49-F238E27FC236}">
                <a16:creationId xmlns:a16="http://schemas.microsoft.com/office/drawing/2014/main" id="{AADB3A92-3821-B938-26BD-027618C802F3}"/>
              </a:ext>
            </a:extLst>
          </p:cNvPr>
          <p:cNvSpPr/>
          <p:nvPr/>
        </p:nvSpPr>
        <p:spPr>
          <a:xfrm>
            <a:off x="388272" y="1417365"/>
            <a:ext cx="6830526" cy="1879883"/>
          </a:xfrm>
          <a:prstGeom prst="rect">
            <a:avLst/>
          </a:prstGeom>
        </p:spPr>
        <p:txBody>
          <a:bodyPr wrap="square" lIns="36000" tIns="0" rIns="36000" bIns="0">
            <a:noAutofit/>
          </a:bodyPr>
          <a:lstStyle/>
          <a:p>
            <a:pPr>
              <a:lnSpc>
                <a:spcPct val="110000"/>
              </a:lnSpc>
              <a:spcAft>
                <a:spcPts val="300"/>
              </a:spcAft>
            </a:pP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Des milliards de bactéries occupent notre intestin, et le microbiote est l’ADN de nos selles. L’étude du microbiote est complexe, les premiers tests ont été faits sur des souris. Ce microbiote a pour rôle de nous protéger contre les pathogènes et gère le système immunitaire. Il a des ennemis tels que le stress, l’alcool, les infections bactériennes, une alimentation avec trop d’additifs, certains médicaments.</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Un bon microbiote implique une bonne hygiène de vie en général, et une bonne hygiène alimentaire.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Le microbiote peut-il aider à soigner un cancer ? Quel rôle joue-t-il sur les </a:t>
            </a:r>
            <a:r>
              <a:rPr lang="fr-FR" sz="1050" dirty="0" err="1">
                <a:solidFill>
                  <a:srgbClr val="000000"/>
                </a:solidFill>
                <a:latin typeface="ABeeZee" panose="02000000000000000000" pitchFamily="2" charset="0"/>
                <a:ea typeface="Calibri" panose="020F0502020204030204" pitchFamily="34" charset="0"/>
                <a:cs typeface="Times New Roman" panose="02020603050405020304" pitchFamily="18" charset="0"/>
              </a:rPr>
              <a:t>MICI</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(Maladies Inflammatoires Chroniques de l’Intestin). L’intestin, par le biais du microbiote, peut-il communiquer  avec le cerveau, dans les maladies telles que le stress chronique, la dépression, la maladie de Parkinson et d’Alzheimer ?</a:t>
            </a:r>
            <a:b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Par quels moyens fabriquer de bonnes bactéries pour ce microbiote idéal ? Les prébiotiques peuvent "faire pousser" les bonnes bactéries ; par contre il n’y a pas encore de recherches faites sur les probiotiques.</a:t>
            </a:r>
          </a:p>
        </p:txBody>
      </p:sp>
      <p:sp>
        <p:nvSpPr>
          <p:cNvPr id="19" name="Text Box 335">
            <a:extLst>
              <a:ext uri="{FF2B5EF4-FFF2-40B4-BE49-F238E27FC236}">
                <a16:creationId xmlns:a16="http://schemas.microsoft.com/office/drawing/2014/main" id="{9C1BE225-0A4E-5C81-2B36-35938C7E77C1}"/>
              </a:ext>
            </a:extLst>
          </p:cNvPr>
          <p:cNvSpPr txBox="1">
            <a:spLocks noChangeArrowheads="1"/>
          </p:cNvSpPr>
          <p:nvPr/>
        </p:nvSpPr>
        <p:spPr bwMode="auto">
          <a:xfrm>
            <a:off x="237790" y="1081824"/>
            <a:ext cx="6921465" cy="3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   </a:t>
            </a:r>
            <a:r>
              <a:rPr lang="fr-FR" sz="1150" spc="-1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Docteur Baya Coulibaly, </a:t>
            </a:r>
            <a:r>
              <a:rPr lang="fr-FR" sz="1150" spc="-10" dirty="0">
                <a:solidFill>
                  <a:srgbClr val="0070C0"/>
                </a:solidFill>
                <a:latin typeface="ABeeZee" panose="02000000000000000000" pitchFamily="2" charset="0"/>
                <a:ea typeface="Times New Roman" panose="02020603050405020304" pitchFamily="18" charset="0"/>
                <a:cs typeface="Times New Roman" panose="02020603050405020304" pitchFamily="18" charset="0"/>
              </a:rPr>
              <a:t>g</a:t>
            </a:r>
            <a:r>
              <a:rPr lang="fr-FR" sz="1150" spc="-1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astro-entérologue hépatologue, Clinique </a:t>
            </a:r>
            <a:r>
              <a:rPr lang="fr-FR" sz="1150" spc="-10" dirty="0" err="1">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Synergia</a:t>
            </a:r>
            <a:r>
              <a:rPr lang="fr-FR" sz="1150" spc="-10" dirty="0">
                <a:solidFill>
                  <a:srgbClr val="0070C0"/>
                </a:solidFill>
                <a:effectLst/>
                <a:latin typeface="ABeeZee" panose="02000000000000000000" pitchFamily="2" charset="0"/>
                <a:ea typeface="Times New Roman" panose="02020603050405020304" pitchFamily="18" charset="0"/>
                <a:cs typeface="Times New Roman" panose="02020603050405020304" pitchFamily="18" charset="0"/>
              </a:rPr>
              <a:t> Ventoux Carpentras</a:t>
            </a:r>
            <a:endParaRPr lang="fr-FR" sz="1150" spc="-10" dirty="0">
              <a:effectLst/>
              <a:latin typeface="ABeeZee" panose="02000000000000000000" pitchFamily="2" charset="0"/>
              <a:ea typeface="Times New Roman" panose="02020603050405020304" pitchFamily="18" charset="0"/>
              <a:cs typeface="Times New Roman" panose="02020603050405020304" pitchFamily="18" charset="0"/>
            </a:endParaRPr>
          </a:p>
        </p:txBody>
      </p:sp>
      <p:pic>
        <p:nvPicPr>
          <p:cNvPr id="20" name="Image 19"/>
          <p:cNvPicPr>
            <a:picLocks noChangeAspect="1"/>
          </p:cNvPicPr>
          <p:nvPr/>
        </p:nvPicPr>
        <p:blipFill>
          <a:blip r:embed="rId2"/>
          <a:stretch>
            <a:fillRect/>
          </a:stretch>
        </p:blipFill>
        <p:spPr>
          <a:xfrm>
            <a:off x="4157662" y="3363617"/>
            <a:ext cx="3032559" cy="1616600"/>
          </a:xfrm>
          <a:prstGeom prst="rect">
            <a:avLst/>
          </a:prstGeom>
        </p:spPr>
      </p:pic>
      <p:sp>
        <p:nvSpPr>
          <p:cNvPr id="21" name="Rectangle 20"/>
          <p:cNvSpPr/>
          <p:nvPr/>
        </p:nvSpPr>
        <p:spPr>
          <a:xfrm>
            <a:off x="355576" y="4158482"/>
            <a:ext cx="3802086" cy="972382"/>
          </a:xfrm>
          <a:prstGeom prst="rect">
            <a:avLst/>
          </a:prstGeom>
        </p:spPr>
        <p:txBody>
          <a:bodyPr wrap="square">
            <a:spAutoFit/>
          </a:bodyPr>
          <a:lstStyle/>
          <a:p>
            <a:pPr marL="171450" indent="-171450">
              <a:lnSpc>
                <a:spcPct val="110000"/>
              </a:lnSpc>
              <a:spcAft>
                <a:spcPts val="300"/>
              </a:spcAft>
              <a:buClr>
                <a:srgbClr val="FF6600"/>
              </a:buClr>
              <a:buFont typeface="Arial" panose="020B0604020202020204" pitchFamily="34" charset="0"/>
              <a:buChar char="•"/>
            </a:pPr>
            <a:r>
              <a:rPr lang="fr-FR" sz="1050" b="1" dirty="0">
                <a:effectLst/>
                <a:latin typeface="ABeeZee" panose="02000000000000000000" pitchFamily="2" charset="0"/>
                <a:ea typeface="Times New Roman" panose="02020603050405020304" pitchFamily="18" charset="0"/>
                <a:cs typeface="Times New Roman" panose="02020603050405020304" pitchFamily="18" charset="0"/>
              </a:rPr>
              <a:t>Microbiote et chimiothérapie </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l’alimentation qui favorise un bon microbiote ne correspond pas à celle que peut supporter un patient en chimiothérapie. Proposer des prélèvements de selles pour étudier le microbiote et l’adapter avec la chimiothérapie.</a:t>
            </a:r>
          </a:p>
        </p:txBody>
      </p:sp>
      <p:sp>
        <p:nvSpPr>
          <p:cNvPr id="22" name="Rectangle 21"/>
          <p:cNvSpPr/>
          <p:nvPr/>
        </p:nvSpPr>
        <p:spPr>
          <a:xfrm>
            <a:off x="355576" y="5074063"/>
            <a:ext cx="6881994" cy="794641"/>
          </a:xfrm>
          <a:prstGeom prst="rect">
            <a:avLst/>
          </a:prstGeom>
        </p:spPr>
        <p:txBody>
          <a:bodyPr wrap="square">
            <a:spAutoFit/>
          </a:bodyPr>
          <a:lstStyle/>
          <a:p>
            <a:pPr>
              <a:lnSpc>
                <a:spcPct val="110000"/>
              </a:lnSpc>
              <a:spcAft>
                <a:spcPts val="300"/>
              </a:spcAft>
            </a:pPr>
            <a:r>
              <a:rPr lang="fr-FR" sz="1050" dirty="0">
                <a:effectLst/>
                <a:latin typeface="ABeeZee" panose="02000000000000000000" pitchFamily="2" charset="0"/>
                <a:ea typeface="Times New Roman" panose="02020603050405020304" pitchFamily="18" charset="0"/>
                <a:cs typeface="Times New Roman" panose="02020603050405020304" pitchFamily="18" charset="0"/>
              </a:rPr>
              <a:t>Il en est de même pour les personnes souffrant de</a:t>
            </a:r>
            <a:r>
              <a:rPr lang="fr-FR" sz="1050" b="1" dirty="0">
                <a:effectLst/>
                <a:latin typeface="ABeeZee" panose="02000000000000000000" pitchFamily="2" charset="0"/>
                <a:ea typeface="Times New Roman" panose="02020603050405020304" pitchFamily="18" charset="0"/>
                <a:cs typeface="Times New Roman" panose="02020603050405020304" pitchFamily="18" charset="0"/>
              </a:rPr>
              <a:t> MICI</a:t>
            </a:r>
            <a:r>
              <a:rPr lang="fr-FR" sz="1050" dirty="0">
                <a:effectLst/>
                <a:latin typeface="ABeeZee" panose="02000000000000000000" pitchFamily="2" charset="0"/>
                <a:ea typeface="Times New Roman" panose="02020603050405020304" pitchFamily="18" charset="0"/>
                <a:cs typeface="Times New Roman" panose="02020603050405020304" pitchFamily="18" charset="0"/>
              </a:rPr>
              <a:t>. L’alimentation supportée par ces personnes n’est pas celle qui favorise un bon microbiote. La transplantation fécale, avec le microbiote idéal, pourrait être une solution. Mais par quels moyens et comment fabriquer de bonnes bactéries pour créer ce microbiote idéal, pour soigner ? Ce domaine reste très encadré.</a:t>
            </a:r>
            <a:endParaRPr lang="fr-FR" sz="1050" dirty="0">
              <a:solidFill>
                <a:srgbClr val="000000"/>
              </a:solidFill>
              <a:latin typeface="ABeeZee" panose="02000000000000000000" pitchFamily="2" charset="0"/>
            </a:endParaRPr>
          </a:p>
        </p:txBody>
      </p:sp>
    </p:spTree>
    <p:extLst>
      <p:ext uri="{BB962C8B-B14F-4D97-AF65-F5344CB8AC3E}">
        <p14:creationId xmlns:p14="http://schemas.microsoft.com/office/powerpoint/2010/main" val="375233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5339020" y="9752561"/>
            <a:ext cx="1700927" cy="569240"/>
          </a:xfrm>
        </p:spPr>
        <p:txBody>
          <a:bodyPr/>
          <a:lstStyle/>
          <a:p>
            <a:fld id="{A98DAE0D-CE23-4151-90B3-640391461B29}" type="slidenum">
              <a:rPr lang="fr-FR" smtClean="0"/>
              <a:t>4</a:t>
            </a:fld>
            <a:endParaRPr lang="fr-FR"/>
          </a:p>
        </p:txBody>
      </p:sp>
      <p:sp>
        <p:nvSpPr>
          <p:cNvPr id="3" name="Espace réservé du numéro de diapositive 1"/>
          <p:cNvSpPr txBox="1">
            <a:spLocks/>
          </p:cNvSpPr>
          <p:nvPr/>
        </p:nvSpPr>
        <p:spPr>
          <a:xfrm>
            <a:off x="5339020" y="9752561"/>
            <a:ext cx="1700927" cy="569240"/>
          </a:xfrm>
          <a:prstGeom prst="rect">
            <a:avLst/>
          </a:prstGeom>
        </p:spPr>
        <p:txBody>
          <a:bodyPr vert="horz" lIns="91440" tIns="45720" rIns="91440" bIns="45720" rtlCol="0" anchor="ctr"/>
          <a:lstStyle>
            <a:defPPr>
              <a:defRPr lang="fr-FR"/>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DAE0D-CE23-4151-90B3-640391461B29}" type="slidenum">
              <a:rPr lang="fr-FR" smtClean="0"/>
              <a:pPr/>
              <a:t>4</a:t>
            </a:fld>
            <a:endParaRPr lang="fr-FR"/>
          </a:p>
        </p:txBody>
      </p:sp>
      <p:sp>
        <p:nvSpPr>
          <p:cNvPr id="4" name="Espace réservé du numéro de diapositive 1"/>
          <p:cNvSpPr txBox="1">
            <a:spLocks/>
          </p:cNvSpPr>
          <p:nvPr/>
        </p:nvSpPr>
        <p:spPr>
          <a:xfrm>
            <a:off x="5604792" y="10022968"/>
            <a:ext cx="1700927" cy="569240"/>
          </a:xfrm>
          <a:prstGeom prst="rect">
            <a:avLst/>
          </a:prstGeom>
        </p:spPr>
        <p:txBody>
          <a:bodyPr vert="horz" lIns="91440" tIns="45720" rIns="91440" bIns="45720" rtlCol="0" anchor="ctr"/>
          <a:lstStyle>
            <a:defPPr>
              <a:defRPr lang="fr-FR"/>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DAE0D-CE23-4151-90B3-640391461B29}" type="slidenum">
              <a:rPr lang="fr-FR" smtClean="0"/>
              <a:pPr/>
              <a:t>4</a:t>
            </a:fld>
            <a:endParaRPr lang="fr-FR" dirty="0"/>
          </a:p>
        </p:txBody>
      </p:sp>
      <p:sp>
        <p:nvSpPr>
          <p:cNvPr id="5" name="Text Box 12"/>
          <p:cNvSpPr txBox="1">
            <a:spLocks noChangeArrowheads="1"/>
          </p:cNvSpPr>
          <p:nvPr/>
        </p:nvSpPr>
        <p:spPr bwMode="auto">
          <a:xfrm>
            <a:off x="2751374" y="146566"/>
            <a:ext cx="1759585" cy="5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Bef>
                <a:spcPts val="600"/>
              </a:spcBef>
              <a:spcAft>
                <a:spcPts val="400"/>
              </a:spcAft>
            </a:pPr>
            <a:r>
              <a:rPr lang="fr-FR" sz="16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Actualités</a:t>
            </a:r>
            <a:endParaRPr lang="fr-FR" sz="1600" b="1" spc="100" dirty="0">
              <a:solidFill>
                <a:schemeClr val="accent1">
                  <a:lumMod val="75000"/>
                </a:schemeClr>
              </a:solidFill>
              <a:effectLst/>
              <a:latin typeface="ABeeZee" panose="02000000000000000000" pitchFamily="2" charset="0"/>
              <a:ea typeface="Times New Roman" panose="02020603050405020304" pitchFamily="18" charset="0"/>
              <a:cs typeface="Trebuchet MS" panose="020B0603020202020204" pitchFamily="34" charset="0"/>
            </a:endParaRPr>
          </a:p>
        </p:txBody>
      </p:sp>
      <p:grpSp>
        <p:nvGrpSpPr>
          <p:cNvPr id="6" name="Groupe 5">
            <a:extLst>
              <a:ext uri="{FF2B5EF4-FFF2-40B4-BE49-F238E27FC236}">
                <a16:creationId xmlns:a16="http://schemas.microsoft.com/office/drawing/2014/main" id="{D8B2C746-68C3-B633-E141-463ADB9219CD}"/>
              </a:ext>
            </a:extLst>
          </p:cNvPr>
          <p:cNvGrpSpPr/>
          <p:nvPr/>
        </p:nvGrpSpPr>
        <p:grpSpPr>
          <a:xfrm>
            <a:off x="407087" y="4690298"/>
            <a:ext cx="6732000" cy="290621"/>
            <a:chOff x="407087" y="5029395"/>
            <a:chExt cx="6732000" cy="290621"/>
          </a:xfrm>
        </p:grpSpPr>
        <p:sp>
          <p:nvSpPr>
            <p:cNvPr id="7"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36071"/>
              <a:ext cx="6638684" cy="26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defTabSz="955675">
                <a:tabLst>
                  <a:tab pos="5473700" algn="l"/>
                </a:tabLst>
              </a:pPr>
              <a:r>
                <a:rPr lang="fr-FR" sz="1400" b="1" dirty="0">
                  <a:solidFill>
                    <a:schemeClr val="accent1">
                      <a:lumMod val="75000"/>
                    </a:schemeClr>
                  </a:solidFill>
                  <a:latin typeface="ABeeZee" panose="02000000000000000000" pitchFamily="2" charset="0"/>
                </a:rPr>
                <a:t>Ateliers d’écriture     </a:t>
              </a:r>
              <a:r>
                <a:rPr lang="fr-FR" sz="1400" b="1" dirty="0">
                  <a:solidFill>
                    <a:srgbClr val="FF6600"/>
                  </a:solidFill>
                  <a:latin typeface="ABeeZee" panose="02000000000000000000" pitchFamily="2" charset="0"/>
                </a:rPr>
                <a:t>                                               Rendez-vous à la demande</a:t>
              </a:r>
              <a:endParaRPr lang="fr-FR" sz="1100" b="1" dirty="0">
                <a:solidFill>
                  <a:schemeClr val="accent1">
                    <a:lumMod val="75000"/>
                  </a:schemeClr>
                </a:solidFill>
                <a:latin typeface="ABeeZee" panose="02000000000000000000" pitchFamily="2" charset="0"/>
              </a:endParaRPr>
            </a:p>
          </p:txBody>
        </p:sp>
        <p:grpSp>
          <p:nvGrpSpPr>
            <p:cNvPr id="8" name="Groupe 7">
              <a:extLst>
                <a:ext uri="{FF2B5EF4-FFF2-40B4-BE49-F238E27FC236}">
                  <a16:creationId xmlns:a16="http://schemas.microsoft.com/office/drawing/2014/main" id="{68FD149C-8134-758A-6DFC-70E5823EC08B}"/>
                </a:ext>
              </a:extLst>
            </p:cNvPr>
            <p:cNvGrpSpPr/>
            <p:nvPr/>
          </p:nvGrpSpPr>
          <p:grpSpPr>
            <a:xfrm>
              <a:off x="407087" y="5029395"/>
              <a:ext cx="6732000" cy="290621"/>
              <a:chOff x="407087" y="5029395"/>
              <a:chExt cx="6732000" cy="290621"/>
            </a:xfrm>
          </p:grpSpPr>
          <p:cxnSp>
            <p:nvCxnSpPr>
              <p:cNvPr id="9" name="Connecteur droit 8">
                <a:extLst>
                  <a:ext uri="{FF2B5EF4-FFF2-40B4-BE49-F238E27FC236}">
                    <a16:creationId xmlns:a16="http://schemas.microsoft.com/office/drawing/2014/main" id="{4D7A292B-2129-479C-AF51-676E486A9BB8}"/>
                  </a:ext>
                </a:extLst>
              </p:cNvPr>
              <p:cNvCxnSpPr>
                <a:cxnSpLocks/>
              </p:cNvCxnSpPr>
              <p:nvPr/>
            </p:nvCxnSpPr>
            <p:spPr>
              <a:xfrm>
                <a:off x="407087" y="5029395"/>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4945A85-78A8-4355-AD7B-1FCCCF48FA4F}"/>
                  </a:ext>
                </a:extLst>
              </p:cNvPr>
              <p:cNvCxnSpPr>
                <a:cxnSpLocks/>
              </p:cNvCxnSpPr>
              <p:nvPr/>
            </p:nvCxnSpPr>
            <p:spPr>
              <a:xfrm>
                <a:off x="407087" y="5299287"/>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e 10">
            <a:extLst>
              <a:ext uri="{FF2B5EF4-FFF2-40B4-BE49-F238E27FC236}">
                <a16:creationId xmlns:a16="http://schemas.microsoft.com/office/drawing/2014/main" id="{D8B2C746-68C3-B633-E141-463ADB9219CD}"/>
              </a:ext>
            </a:extLst>
          </p:cNvPr>
          <p:cNvGrpSpPr/>
          <p:nvPr/>
        </p:nvGrpSpPr>
        <p:grpSpPr>
          <a:xfrm>
            <a:off x="407087" y="6512318"/>
            <a:ext cx="6732000" cy="278056"/>
            <a:chOff x="407087" y="5018184"/>
            <a:chExt cx="6732000" cy="331963"/>
          </a:xfrm>
        </p:grpSpPr>
        <p:sp>
          <p:nvSpPr>
            <p:cNvPr id="12"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45168"/>
              <a:ext cx="6638684" cy="26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dirty="0">
                  <a:solidFill>
                    <a:srgbClr val="0071C0"/>
                  </a:solidFill>
                  <a:latin typeface="ABeeZee" panose="02000000000000000000" pitchFamily="2" charset="0"/>
                </a:rPr>
                <a:t>Repas annuel        		  		             </a:t>
              </a:r>
              <a:r>
                <a:rPr lang="fr-FR" sz="1200" b="1" dirty="0">
                  <a:solidFill>
                    <a:srgbClr val="0071C0"/>
                  </a:solidFill>
                  <a:latin typeface="ABeeZee" panose="02000000000000000000" pitchFamily="2" charset="0"/>
                </a:rPr>
                <a:t>   </a:t>
              </a:r>
              <a:r>
                <a:rPr lang="fr-FR" sz="1400" b="1" dirty="0">
                  <a:solidFill>
                    <a:srgbClr val="FF6600"/>
                  </a:solidFill>
                  <a:latin typeface="ABeeZee" panose="02000000000000000000" pitchFamily="2" charset="0"/>
                </a:rPr>
                <a:t>23 septembre</a:t>
              </a:r>
            </a:p>
          </p:txBody>
        </p:sp>
        <p:grpSp>
          <p:nvGrpSpPr>
            <p:cNvPr id="13" name="Groupe 12">
              <a:extLst>
                <a:ext uri="{FF2B5EF4-FFF2-40B4-BE49-F238E27FC236}">
                  <a16:creationId xmlns:a16="http://schemas.microsoft.com/office/drawing/2014/main" id="{68FD149C-8134-758A-6DFC-70E5823EC08B}"/>
                </a:ext>
              </a:extLst>
            </p:cNvPr>
            <p:cNvGrpSpPr/>
            <p:nvPr/>
          </p:nvGrpSpPr>
          <p:grpSpPr>
            <a:xfrm>
              <a:off x="407087" y="5018184"/>
              <a:ext cx="6732000" cy="331963"/>
              <a:chOff x="407087" y="5018184"/>
              <a:chExt cx="6732000" cy="331963"/>
            </a:xfrm>
          </p:grpSpPr>
          <p:cxnSp>
            <p:nvCxnSpPr>
              <p:cNvPr id="14" name="Connecteur droit 13">
                <a:extLst>
                  <a:ext uri="{FF2B5EF4-FFF2-40B4-BE49-F238E27FC236}">
                    <a16:creationId xmlns:a16="http://schemas.microsoft.com/office/drawing/2014/main" id="{4D7A292B-2129-479C-AF51-676E486A9BB8}"/>
                  </a:ext>
                </a:extLst>
              </p:cNvPr>
              <p:cNvCxnSpPr>
                <a:cxnSpLocks/>
              </p:cNvCxnSpPr>
              <p:nvPr/>
            </p:nvCxnSpPr>
            <p:spPr>
              <a:xfrm>
                <a:off x="407087" y="5018184"/>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4945A85-78A8-4355-AD7B-1FCCCF48FA4F}"/>
                  </a:ext>
                </a:extLst>
              </p:cNvPr>
              <p:cNvCxnSpPr>
                <a:cxnSpLocks/>
              </p:cNvCxnSpPr>
              <p:nvPr/>
            </p:nvCxnSpPr>
            <p:spPr>
              <a:xfrm>
                <a:off x="407087" y="5329418"/>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Groupe 15">
            <a:extLst>
              <a:ext uri="{FF2B5EF4-FFF2-40B4-BE49-F238E27FC236}">
                <a16:creationId xmlns:a16="http://schemas.microsoft.com/office/drawing/2014/main" id="{D8B2C746-68C3-B633-E141-463ADB9219CD}"/>
              </a:ext>
            </a:extLst>
          </p:cNvPr>
          <p:cNvGrpSpPr/>
          <p:nvPr/>
        </p:nvGrpSpPr>
        <p:grpSpPr>
          <a:xfrm>
            <a:off x="394342" y="598592"/>
            <a:ext cx="6759087" cy="289957"/>
            <a:chOff x="407087" y="4936237"/>
            <a:chExt cx="6759087" cy="442084"/>
          </a:xfrm>
        </p:grpSpPr>
        <p:sp>
          <p:nvSpPr>
            <p:cNvPr id="17"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36071"/>
              <a:ext cx="6638684" cy="26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defTabSz="912813"/>
              <a:r>
                <a:rPr lang="fr-FR" sz="1400" b="1" dirty="0">
                  <a:solidFill>
                    <a:schemeClr val="accent1">
                      <a:lumMod val="75000"/>
                    </a:schemeClr>
                  </a:solidFill>
                  <a:latin typeface="ABeeZee" panose="02000000000000000000" pitchFamily="2" charset="0"/>
                </a:rPr>
                <a:t>Les actions participatives 		  </a:t>
              </a:r>
              <a:r>
                <a:rPr lang="fr-FR" sz="1400" b="1" dirty="0">
                  <a:solidFill>
                    <a:srgbClr val="FF6600"/>
                  </a:solidFill>
                  <a:latin typeface="ABeeZee" panose="02000000000000000000" pitchFamily="2" charset="0"/>
                </a:rPr>
                <a:t>                            2023</a:t>
              </a:r>
              <a:endParaRPr lang="fr-FR" sz="1400" b="1" dirty="0">
                <a:solidFill>
                  <a:schemeClr val="accent1">
                    <a:lumMod val="75000"/>
                  </a:schemeClr>
                </a:solidFill>
                <a:latin typeface="ABeeZee" panose="02000000000000000000" pitchFamily="2" charset="0"/>
              </a:endParaRPr>
            </a:p>
          </p:txBody>
        </p:sp>
        <p:grpSp>
          <p:nvGrpSpPr>
            <p:cNvPr id="18" name="Groupe 17">
              <a:extLst>
                <a:ext uri="{FF2B5EF4-FFF2-40B4-BE49-F238E27FC236}">
                  <a16:creationId xmlns:a16="http://schemas.microsoft.com/office/drawing/2014/main" id="{68FD149C-8134-758A-6DFC-70E5823EC08B}"/>
                </a:ext>
              </a:extLst>
            </p:cNvPr>
            <p:cNvGrpSpPr/>
            <p:nvPr/>
          </p:nvGrpSpPr>
          <p:grpSpPr>
            <a:xfrm>
              <a:off x="407087" y="4936237"/>
              <a:ext cx="6759087" cy="442084"/>
              <a:chOff x="407087" y="4936237"/>
              <a:chExt cx="6759087" cy="442084"/>
            </a:xfrm>
          </p:grpSpPr>
          <p:cxnSp>
            <p:nvCxnSpPr>
              <p:cNvPr id="19" name="Connecteur droit 18">
                <a:extLst>
                  <a:ext uri="{FF2B5EF4-FFF2-40B4-BE49-F238E27FC236}">
                    <a16:creationId xmlns:a16="http://schemas.microsoft.com/office/drawing/2014/main" id="{4D7A292B-2129-479C-AF51-676E486A9BB8}"/>
                  </a:ext>
                </a:extLst>
              </p:cNvPr>
              <p:cNvCxnSpPr>
                <a:cxnSpLocks/>
              </p:cNvCxnSpPr>
              <p:nvPr/>
            </p:nvCxnSpPr>
            <p:spPr>
              <a:xfrm>
                <a:off x="407087" y="4936237"/>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4945A85-78A8-4355-AD7B-1FCCCF48FA4F}"/>
                  </a:ext>
                </a:extLst>
              </p:cNvPr>
              <p:cNvCxnSpPr>
                <a:cxnSpLocks/>
              </p:cNvCxnSpPr>
              <p:nvPr/>
            </p:nvCxnSpPr>
            <p:spPr>
              <a:xfrm>
                <a:off x="434174" y="5357592"/>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Rectangle 20"/>
          <p:cNvSpPr/>
          <p:nvPr/>
        </p:nvSpPr>
        <p:spPr>
          <a:xfrm>
            <a:off x="354365" y="9090842"/>
            <a:ext cx="4646266" cy="1302408"/>
          </a:xfrm>
          <a:prstGeom prst="rect">
            <a:avLst/>
          </a:prstGeom>
        </p:spPr>
        <p:txBody>
          <a:bodyPr wrap="square">
            <a:spAutoFit/>
          </a:bodyPr>
          <a:lstStyle/>
          <a:p>
            <a:pPr>
              <a:lnSpc>
                <a:spcPct val="107000"/>
              </a:lnSpc>
              <a:spcAft>
                <a:spcPts val="800"/>
              </a:spcAft>
            </a:pPr>
            <a:r>
              <a:rPr lang="fr-FR" sz="1050" dirty="0">
                <a:latin typeface="ABeeZee" panose="02000000000000000000" pitchFamily="2" charset="0"/>
                <a:ea typeface="Calibri" panose="020F0502020204030204" pitchFamily="34" charset="0"/>
                <a:cs typeface="Times New Roman" panose="02020603050405020304" pitchFamily="18" charset="0"/>
              </a:rPr>
              <a:t>- Madame </a:t>
            </a:r>
            <a:r>
              <a:rPr lang="fr-FR" sz="105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Françoise </a:t>
            </a:r>
            <a:r>
              <a:rPr lang="fr-FR" sz="1050" dirty="0" err="1">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Douay</a:t>
            </a:r>
            <a:r>
              <a:rPr lang="fr-FR" sz="105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 Bouyol</a:t>
            </a:r>
            <a:r>
              <a:rPr lang="fr-FR" sz="1050" dirty="0">
                <a:latin typeface="ABeeZee" panose="02000000000000000000" pitchFamily="2" charset="0"/>
                <a:ea typeface="Calibri" panose="020F0502020204030204" pitchFamily="34" charset="0"/>
                <a:cs typeface="Times New Roman" panose="02020603050405020304" pitchFamily="18" charset="0"/>
              </a:rPr>
              <a:t>, </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professeure émérite à l’Université de Provence, </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pour son témoignage poignant et ô combien porteur d’espérance.</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 Madame </a:t>
            </a:r>
            <a:r>
              <a:rPr lang="fr-FR" sz="105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Florence Girard</a:t>
            </a:r>
            <a:r>
              <a:rPr lang="fr-FR" sz="1050" dirty="0">
                <a:latin typeface="ABeeZee" panose="02000000000000000000" pitchFamily="2" charset="0"/>
                <a:ea typeface="Calibri" panose="020F0502020204030204" pitchFamily="34" charset="0"/>
                <a:cs typeface="Times New Roman" panose="02020603050405020304" pitchFamily="18" charset="0"/>
              </a:rPr>
              <a:t>, </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pour son magnifique poème sur le Ventoux lu par Henri Bouyol</a:t>
            </a:r>
            <a:r>
              <a:rPr lang="fr-FR" sz="1050" dirty="0">
                <a:solidFill>
                  <a:srgbClr val="666666"/>
                </a:solidFill>
                <a:latin typeface="ABeeZee" panose="02000000000000000000" pitchFamily="2" charset="0"/>
                <a:ea typeface="Calibri" panose="020F0502020204030204" pitchFamily="34" charset="0"/>
                <a:cs typeface="Times New Roman" panose="02020603050405020304" pitchFamily="18" charset="0"/>
              </a:rPr>
              <a:t/>
            </a:r>
            <a:br>
              <a:rPr lang="fr-FR" sz="1050" dirty="0">
                <a:solidFill>
                  <a:srgbClr val="666666"/>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666666"/>
                </a:solidFill>
                <a:latin typeface="ABeeZee" panose="02000000000000000000" pitchFamily="2" charset="0"/>
                <a:ea typeface="Calibri" panose="020F0502020204030204" pitchFamily="34" charset="0"/>
                <a:cs typeface="Times New Roman" panose="02020603050405020304" pitchFamily="18" charset="0"/>
              </a:rPr>
              <a:t/>
            </a:r>
            <a:br>
              <a:rPr lang="fr-FR" sz="1050" dirty="0">
                <a:solidFill>
                  <a:srgbClr val="666666"/>
                </a:solidFill>
                <a:latin typeface="ABeeZee" panose="02000000000000000000" pitchFamily="2" charset="0"/>
                <a:ea typeface="Calibri" panose="020F0502020204030204" pitchFamily="34" charset="0"/>
                <a:cs typeface="Times New Roman" panose="02020603050405020304" pitchFamily="18" charset="0"/>
              </a:rPr>
            </a:br>
            <a:r>
              <a:rPr lang="fr-FR" sz="1050" dirty="0">
                <a:solidFill>
                  <a:srgbClr val="666666"/>
                </a:solidFill>
                <a:latin typeface="ABeeZee" panose="02000000000000000000" pitchFamily="2" charset="0"/>
                <a:ea typeface="Calibri" panose="020F0502020204030204" pitchFamily="34" charset="0"/>
                <a:cs typeface="Times New Roman" panose="02020603050405020304" pitchFamily="18" charset="0"/>
              </a:rPr>
              <a:t>                </a:t>
            </a:r>
            <a:r>
              <a:rPr lang="fr-FR" sz="1050" dirty="0">
                <a:solidFill>
                  <a:srgbClr val="FF6600"/>
                </a:solidFill>
                <a:latin typeface="ABeeZee" panose="02000000000000000000" pitchFamily="2" charset="0"/>
                <a:ea typeface="Calibri" panose="020F0502020204030204" pitchFamily="34" charset="0"/>
                <a:cs typeface="Times New Roman" panose="02020603050405020304" pitchFamily="18" charset="0"/>
              </a:rPr>
              <a:t>Rendez vous est pris pour l’année prochaine.</a:t>
            </a:r>
            <a:endParaRPr lang="fr-FR" sz="1050" dirty="0">
              <a:solidFill>
                <a:srgbClr val="FF6600"/>
              </a:solidFill>
              <a:effectLst/>
              <a:latin typeface="ABeeZee" panose="02000000000000000000" pitchFamily="2" charset="0"/>
              <a:ea typeface="Calibri" panose="020F0502020204030204" pitchFamily="34" charset="0"/>
              <a:cs typeface="Times New Roman" panose="02020603050405020304" pitchFamily="18" charset="0"/>
            </a:endParaRPr>
          </a:p>
        </p:txBody>
      </p:sp>
      <p:sp>
        <p:nvSpPr>
          <p:cNvPr id="22" name="Rectangle 21"/>
          <p:cNvSpPr/>
          <p:nvPr/>
        </p:nvSpPr>
        <p:spPr>
          <a:xfrm>
            <a:off x="340077" y="6792561"/>
            <a:ext cx="4285186" cy="289951"/>
          </a:xfrm>
          <a:prstGeom prst="rect">
            <a:avLst/>
          </a:prstGeom>
        </p:spPr>
        <p:txBody>
          <a:bodyPr wrap="square">
            <a:spAutoFit/>
          </a:bodyPr>
          <a:lstStyle/>
          <a:p>
            <a:pPr>
              <a:lnSpc>
                <a:spcPct val="107000"/>
              </a:lnSpc>
              <a:spcAft>
                <a:spcPts val="800"/>
              </a:spcAft>
            </a:pPr>
            <a:r>
              <a:rPr lang="fr-FR" sz="1200" b="1" dirty="0">
                <a:solidFill>
                  <a:srgbClr val="FF6600"/>
                </a:solidFill>
                <a:latin typeface="ABeeZee" panose="02000000000000000000" pitchFamily="2" charset="0"/>
                <a:ea typeface="Calibri" panose="020F0502020204030204" pitchFamily="34" charset="0"/>
                <a:cs typeface="Times New Roman" panose="02020603050405020304" pitchFamily="18" charset="0"/>
              </a:rPr>
              <a:t>R</a:t>
            </a:r>
            <a:r>
              <a:rPr lang="fr-FR" sz="1200" b="1" kern="1200" dirty="0">
                <a:solidFill>
                  <a:srgbClr val="FF6600"/>
                </a:solidFill>
                <a:effectLst/>
                <a:latin typeface="ABeeZee" panose="02000000000000000000" pitchFamily="2" charset="0"/>
                <a:ea typeface="Calibri" panose="020F0502020204030204" pitchFamily="34" charset="0"/>
                <a:cs typeface="Times New Roman" panose="02020603050405020304" pitchFamily="18" charset="0"/>
              </a:rPr>
              <a:t>estaurant Pétrarque &amp; Laure à Fontaine de Vaucluse</a:t>
            </a:r>
            <a:endParaRPr lang="fr-FR" sz="1200" b="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F16AA6B-EEB1-6A48-9A82-66656287A63E}"/>
              </a:ext>
            </a:extLst>
          </p:cNvPr>
          <p:cNvSpPr/>
          <p:nvPr/>
        </p:nvSpPr>
        <p:spPr>
          <a:xfrm>
            <a:off x="354365" y="953914"/>
            <a:ext cx="3692606" cy="1869743"/>
          </a:xfrm>
          <a:prstGeom prst="rect">
            <a:avLst/>
          </a:prstGeom>
        </p:spPr>
        <p:txBody>
          <a:bodyPr wrap="square">
            <a:spAutoFit/>
          </a:bodyPr>
          <a:lstStyle/>
          <a:p>
            <a:r>
              <a:rPr lang="fr-FR" sz="1050" kern="1200" dirty="0">
                <a:solidFill>
                  <a:schemeClr val="accent1">
                    <a:lumMod val="75000"/>
                  </a:schemeClr>
                </a:solidFill>
                <a:effectLst/>
                <a:latin typeface="ABeeZee" panose="02000000000000000000" pitchFamily="2" charset="0"/>
                <a:ea typeface="Calibri" panose="020F0502020204030204" pitchFamily="34" charset="0"/>
                <a:cs typeface="Times New Roman" panose="02020603050405020304" pitchFamily="18" charset="0"/>
              </a:rPr>
              <a:t>Elles sont le reflet de notre engagement auprès de nos partenaires:</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Ligue contre le cancer</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Dépistage des Cancers Sud PACA</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Ressources Santé Vaucluse</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Etablissements de santé</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Communautés Professionnelles Territoriales de Santé </a:t>
            </a:r>
          </a:p>
          <a:p>
            <a:r>
              <a:rPr lang="fr-FR" sz="1050" kern="1200" dirty="0">
                <a:solidFill>
                  <a:schemeClr val="accent1">
                    <a:lumMod val="75000"/>
                  </a:schemeClr>
                </a:solidFill>
                <a:effectLst/>
                <a:latin typeface="ABeeZee" panose="02000000000000000000" pitchFamily="2" charset="0"/>
                <a:ea typeface="Calibri" panose="020F0502020204030204" pitchFamily="34" charset="0"/>
                <a:cs typeface="Times New Roman" panose="02020603050405020304" pitchFamily="18" charset="0"/>
              </a:rPr>
              <a:t>Elles permettent également de faire connaître et reconnaître les besoins</a:t>
            </a:r>
            <a:r>
              <a:rPr lang="fr-FR" sz="105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 des personnes stomisées et </a:t>
            </a:r>
            <a:r>
              <a:rPr lang="fr-FR" sz="1050" kern="1200" dirty="0">
                <a:solidFill>
                  <a:schemeClr val="accent1">
                    <a:lumMod val="75000"/>
                  </a:schemeClr>
                </a:solidFill>
                <a:effectLst/>
                <a:latin typeface="ABeeZee" panose="02000000000000000000" pitchFamily="2" charset="0"/>
                <a:ea typeface="Calibri" panose="020F0502020204030204" pitchFamily="34" charset="0"/>
                <a:cs typeface="Times New Roman" panose="02020603050405020304" pitchFamily="18" charset="0"/>
              </a:rPr>
              <a:t>l'amélioration de leur parcours de soins.</a:t>
            </a:r>
          </a:p>
        </p:txBody>
      </p:sp>
      <p:pic>
        <p:nvPicPr>
          <p:cNvPr id="24" name="Image 23"/>
          <p:cNvPicPr>
            <a:picLocks noChangeAspect="1"/>
          </p:cNvPicPr>
          <p:nvPr/>
        </p:nvPicPr>
        <p:blipFill>
          <a:blip r:embed="rId2"/>
          <a:stretch>
            <a:fillRect/>
          </a:stretch>
        </p:blipFill>
        <p:spPr>
          <a:xfrm>
            <a:off x="4872040" y="8583325"/>
            <a:ext cx="2115152" cy="1838662"/>
          </a:xfrm>
          <a:prstGeom prst="rect">
            <a:avLst/>
          </a:prstGeom>
        </p:spPr>
      </p:pic>
      <p:sp>
        <p:nvSpPr>
          <p:cNvPr id="26" name="Rectangle 25"/>
          <p:cNvSpPr/>
          <p:nvPr/>
        </p:nvSpPr>
        <p:spPr>
          <a:xfrm>
            <a:off x="2686052" y="7091807"/>
            <a:ext cx="4469161" cy="1401217"/>
          </a:xfrm>
          <a:prstGeom prst="rect">
            <a:avLst/>
          </a:prstGeom>
        </p:spPr>
        <p:txBody>
          <a:bodyPr wrap="square">
            <a:spAutoFit/>
          </a:bodyPr>
          <a:lstStyle/>
          <a:p>
            <a:pPr>
              <a:lnSpc>
                <a:spcPct val="107000"/>
              </a:lnSpc>
              <a:spcAft>
                <a:spcPts val="800"/>
              </a:spcAft>
            </a:pPr>
            <a:r>
              <a:rPr lang="fr-FR" sz="1050" dirty="0">
                <a:latin typeface="ABeeZee" panose="02000000000000000000" pitchFamily="2" charset="0"/>
                <a:ea typeface="Calibri" panose="020F0502020204030204" pitchFamily="34" charset="0"/>
                <a:cs typeface="Times New Roman" panose="02020603050405020304" pitchFamily="18" charset="0"/>
              </a:rPr>
              <a:t>45 adhérents et amis ont eu le plaisir de se retrouver autour de mets de qualité, magnifiés par la poésie et la littérature.</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600" dirty="0">
                <a:latin typeface="ABeeZee" panose="02000000000000000000" pitchFamily="2" charset="0"/>
                <a:ea typeface="Calibri" panose="020F0502020204030204" pitchFamily="34" charset="0"/>
                <a:cs typeface="Times New Roman" panose="02020603050405020304" pitchFamily="18" charset="0"/>
              </a:rPr>
              <a:t/>
            </a:r>
            <a:br>
              <a:rPr lang="fr-FR" sz="60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Nous remercions chaleureusement :</a:t>
            </a:r>
            <a:br>
              <a:rPr lang="fr-FR" sz="1050" dirty="0">
                <a:latin typeface="ABeeZee" panose="02000000000000000000" pitchFamily="2" charset="0"/>
                <a:ea typeface="Calibri" panose="020F0502020204030204" pitchFamily="34" charset="0"/>
                <a:cs typeface="Times New Roman" panose="02020603050405020304" pitchFamily="18" charset="0"/>
              </a:rPr>
            </a:br>
            <a:r>
              <a:rPr lang="fr-FR" sz="1050" dirty="0">
                <a:latin typeface="ABeeZee" panose="02000000000000000000" pitchFamily="2" charset="0"/>
                <a:ea typeface="Calibri" panose="020F0502020204030204" pitchFamily="34" charset="0"/>
                <a:cs typeface="Times New Roman" panose="02020603050405020304" pitchFamily="18" charset="0"/>
              </a:rPr>
              <a:t>- Madame </a:t>
            </a:r>
            <a:r>
              <a:rPr lang="fr-FR" sz="105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Nathalie Mineur</a:t>
            </a:r>
            <a:r>
              <a:rPr lang="fr-FR" sz="1050" dirty="0">
                <a:latin typeface="ABeeZee" panose="02000000000000000000" pitchFamily="2" charset="0"/>
                <a:ea typeface="Calibri" panose="020F0502020204030204" pitchFamily="34" charset="0"/>
                <a:cs typeface="Times New Roman" panose="02020603050405020304" pitchFamily="18" charset="0"/>
              </a:rPr>
              <a:t>, professeure agrégée de lettres modernes et docteure en littérature française pour le partage de son amour pour les belles lettres. Pétrarque entre mythe et réalité, que de chemins restent encore à explorer</a:t>
            </a:r>
            <a:endParaRPr lang="fr-FR" sz="1050" dirty="0">
              <a:effectLst/>
              <a:latin typeface="ABeeZee" panose="02000000000000000000" pitchFamily="2" charset="0"/>
              <a:ea typeface="Calibri" panose="020F0502020204030204" pitchFamily="34" charset="0"/>
              <a:cs typeface="Times New Roman" panose="02020603050405020304" pitchFamily="18" charset="0"/>
            </a:endParaRPr>
          </a:p>
        </p:txBody>
      </p:sp>
      <p:sp>
        <p:nvSpPr>
          <p:cNvPr id="27" name="Rectangle 26"/>
          <p:cNvSpPr/>
          <p:nvPr/>
        </p:nvSpPr>
        <p:spPr>
          <a:xfrm>
            <a:off x="326910" y="4990591"/>
            <a:ext cx="6756864" cy="1408078"/>
          </a:xfrm>
          <a:prstGeom prst="rect">
            <a:avLst/>
          </a:prstGeom>
        </p:spPr>
        <p:txBody>
          <a:bodyPr wrap="square">
            <a:spAutoFit/>
          </a:bodyPr>
          <a:lstStyle/>
          <a:p>
            <a:r>
              <a:rPr lang="fr-FR" sz="1050" dirty="0">
                <a:solidFill>
                  <a:srgbClr val="242424"/>
                </a:solidFill>
                <a:latin typeface="ABeeZee" panose="02000000000000000000" pitchFamily="2" charset="0"/>
              </a:rPr>
              <a:t>Les ateliers restent ouverts au gré des propositions auxquelles la vie nous invite, tels les écrits de Florence et Françoise lors de notre repas annuel. </a:t>
            </a:r>
            <a:br>
              <a:rPr lang="fr-FR" sz="1050" dirty="0">
                <a:solidFill>
                  <a:srgbClr val="242424"/>
                </a:solidFill>
                <a:latin typeface="ABeeZee" panose="02000000000000000000" pitchFamily="2" charset="0"/>
              </a:rPr>
            </a:br>
            <a:r>
              <a:rPr lang="fr-FR" sz="1050" dirty="0">
                <a:solidFill>
                  <a:srgbClr val="242424"/>
                </a:solidFill>
                <a:latin typeface="ABeeZee" panose="02000000000000000000" pitchFamily="2" charset="0"/>
              </a:rPr>
              <a:t>Les rendez-vous mensuels ne sont pas à l’évidence la bonne formule.</a:t>
            </a:r>
            <a:r>
              <a:rPr lang="fr-FR" sz="1050" dirty="0">
                <a:latin typeface="ABeeZee" panose="02000000000000000000" pitchFamily="2" charset="0"/>
              </a:rPr>
              <a:t/>
            </a:r>
            <a:br>
              <a:rPr lang="fr-FR" sz="1050" dirty="0">
                <a:latin typeface="ABeeZee" panose="02000000000000000000" pitchFamily="2" charset="0"/>
              </a:rPr>
            </a:br>
            <a:r>
              <a:rPr lang="fr-FR" sz="1050" dirty="0">
                <a:solidFill>
                  <a:srgbClr val="242424"/>
                </a:solidFill>
                <a:latin typeface="ABeeZee" panose="02000000000000000000" pitchFamily="2" charset="0"/>
              </a:rPr>
              <a:t>Nous restons persuadés que l’écriture peut être un bon outil dans un parcours de soins.</a:t>
            </a:r>
            <a:r>
              <a:rPr lang="fr-FR" sz="1050" dirty="0">
                <a:latin typeface="ABeeZee" panose="02000000000000000000" pitchFamily="2" charset="0"/>
              </a:rPr>
              <a:t/>
            </a:r>
            <a:br>
              <a:rPr lang="fr-FR" sz="1050" dirty="0">
                <a:latin typeface="ABeeZee" panose="02000000000000000000" pitchFamily="2" charset="0"/>
              </a:rPr>
            </a:br>
            <a:r>
              <a:rPr lang="fr-FR" sz="1050" dirty="0">
                <a:solidFill>
                  <a:srgbClr val="242424"/>
                </a:solidFill>
                <a:latin typeface="ABeeZee" panose="02000000000000000000" pitchFamily="2" charset="0"/>
              </a:rPr>
              <a:t>Aussi Françoise et Henri restent à votre disposition pour un rendez-vous par téléphone, un écrit envoyé par mail ou tout autre disposition qui vous semble bon.</a:t>
            </a:r>
          </a:p>
          <a:p>
            <a:r>
              <a:rPr lang="fr-FR" sz="1050" dirty="0">
                <a:latin typeface="ABeeZee" panose="02000000000000000000" pitchFamily="2" charset="0"/>
              </a:rPr>
              <a:t/>
            </a:r>
            <a:br>
              <a:rPr lang="fr-FR" sz="1050" dirty="0">
                <a:latin typeface="ABeeZee" panose="02000000000000000000" pitchFamily="2" charset="0"/>
              </a:rPr>
            </a:br>
            <a:r>
              <a:rPr lang="fr-FR" sz="1200" dirty="0">
                <a:latin typeface="ABeeZee" panose="02000000000000000000" pitchFamily="2" charset="0"/>
              </a:rPr>
              <a:t>             </a:t>
            </a:r>
            <a:r>
              <a:rPr lang="fr-FR" sz="1200" b="1" dirty="0">
                <a:solidFill>
                  <a:srgbClr val="FF6600"/>
                </a:solidFill>
                <a:latin typeface="ABeeZee" panose="02000000000000000000" pitchFamily="2" charset="0"/>
              </a:rPr>
              <a:t>Aussi osez l’écriture !!</a:t>
            </a:r>
            <a:r>
              <a:rPr lang="fr-FR" sz="1200" dirty="0">
                <a:latin typeface="ABeeZee" panose="02000000000000000000" pitchFamily="2" charset="0"/>
              </a:rPr>
              <a:t>                                                                                                                                                                                                    </a:t>
            </a:r>
            <a:endParaRPr lang="fr-FR" sz="1200" dirty="0">
              <a:solidFill>
                <a:schemeClr val="accent1">
                  <a:lumMod val="75000"/>
                </a:schemeClr>
              </a:solidFill>
              <a:latin typeface="ABeeZee" panose="02000000000000000000" pitchFamily="2" charset="0"/>
            </a:endParaRPr>
          </a:p>
        </p:txBody>
      </p:sp>
      <p:pic>
        <p:nvPicPr>
          <p:cNvPr id="28" name="Image 27">
            <a:extLst>
              <a:ext uri="{FF2B5EF4-FFF2-40B4-BE49-F238E27FC236}">
                <a16:creationId xmlns:a16="http://schemas.microsoft.com/office/drawing/2014/main" id="{270C4BF3-8E81-63B0-6C9C-8E868EC0E2F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294" r="12183"/>
          <a:stretch/>
        </p:blipFill>
        <p:spPr>
          <a:xfrm>
            <a:off x="4431108" y="983572"/>
            <a:ext cx="2679457" cy="1479059"/>
          </a:xfrm>
          <a:prstGeom prst="rect">
            <a:avLst/>
          </a:prstGeom>
        </p:spPr>
      </p:pic>
      <p:sp>
        <p:nvSpPr>
          <p:cNvPr id="29" name="Rectangle 28">
            <a:extLst>
              <a:ext uri="{FF2B5EF4-FFF2-40B4-BE49-F238E27FC236}">
                <a16:creationId xmlns:a16="http://schemas.microsoft.com/office/drawing/2014/main" id="{BF16AA6B-EEB1-6A48-9A82-66656287A63E}"/>
              </a:ext>
            </a:extLst>
          </p:cNvPr>
          <p:cNvSpPr/>
          <p:nvPr/>
        </p:nvSpPr>
        <p:spPr>
          <a:xfrm>
            <a:off x="322178" y="2773768"/>
            <a:ext cx="6804164" cy="1869743"/>
          </a:xfrm>
          <a:prstGeom prst="rect">
            <a:avLst/>
          </a:prstGeom>
        </p:spPr>
        <p:txBody>
          <a:bodyPr wrap="square">
            <a:spAutoFit/>
          </a:bodyPr>
          <a:lstStyle/>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Participation au rapport d’évaluation "Repérage préopératoire du site de la stomie" : nombre de préconisations émises par les associations de stomisés ont été retenues par la Haute Autorité de Santé (HAS) qui recommande donc le remboursement de l’acte ! Une belle avancée !</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Information dans les Instituts de Formation d’Aides Soignants et d’Infirmiers</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Tenues de stands (Mars Bleu, S</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oirée </a:t>
            </a:r>
            <a:r>
              <a:rPr lang="fr-FR" sz="1050" dirty="0" err="1">
                <a:solidFill>
                  <a:srgbClr val="000000"/>
                </a:solidFill>
                <a:latin typeface="ABeeZee" panose="02000000000000000000" pitchFamily="2" charset="0"/>
                <a:ea typeface="Calibri" panose="020F0502020204030204" pitchFamily="34" charset="0"/>
                <a:cs typeface="Times New Roman" panose="02020603050405020304" pitchFamily="18" charset="0"/>
              </a:rPr>
              <a:t>onco</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CPTS </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"Aide et soutien du patient", Forum </a:t>
            </a:r>
            <a:r>
              <a:rPr lang="fr-FR" sz="1050" kern="1200" dirty="0" err="1">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OncoPACA</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 "Parcours de soins", Journée des handicaps Vaison la Romaine, Rencontre partenariale Pays d’Apt)</a:t>
            </a:r>
          </a:p>
          <a:p>
            <a:pPr marL="171450" indent="-171450">
              <a:buClr>
                <a:srgbClr val="FF6600"/>
              </a:buClr>
              <a:buFont typeface="Arial" panose="020B0604020202020204" pitchFamily="34" charset="0"/>
              <a:buChar char="•"/>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Présentation "Loi Handicap-Dossier MDPH" à la Visioconférence "Stomie et Droits</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(Journée Nationale de la Stomie - </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Union d’Associations Françaises de Stomisés)</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Participation au Congrès de l’European Ostomy Association</a:t>
            </a:r>
          </a:p>
          <a:p>
            <a:pPr marL="171450" indent="-171450">
              <a:buClr>
                <a:srgbClr val="FF6600"/>
              </a:buClr>
              <a:buFont typeface="Arial" panose="020B0604020202020204" pitchFamily="34" charset="0"/>
              <a:buChar char="•"/>
            </a:pPr>
            <a:endParaRPr lang="fr-FR" sz="80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endParaRPr>
          </a:p>
          <a:p>
            <a:pPr lvl="1"/>
            <a:r>
              <a:rPr lang="fr-FR" sz="1050" kern="1200" dirty="0">
                <a:solidFill>
                  <a:srgbClr val="FF6600"/>
                </a:solidFill>
                <a:effectLst/>
                <a:latin typeface="ABeeZee" panose="02000000000000000000" pitchFamily="2" charset="0"/>
                <a:ea typeface="Calibri" panose="020F0502020204030204" pitchFamily="34" charset="0"/>
                <a:cs typeface="Times New Roman" panose="02020603050405020304" pitchFamily="18" charset="0"/>
              </a:rPr>
              <a:t>    Merci à tous les bénévoles pour leur implication !</a:t>
            </a:r>
          </a:p>
        </p:txBody>
      </p:sp>
      <p:sp>
        <p:nvSpPr>
          <p:cNvPr id="30" name="Rectangle 29"/>
          <p:cNvSpPr/>
          <p:nvPr/>
        </p:nvSpPr>
        <p:spPr>
          <a:xfrm>
            <a:off x="4300538" y="6152205"/>
            <a:ext cx="2981483" cy="253916"/>
          </a:xfrm>
          <a:prstGeom prst="rect">
            <a:avLst/>
          </a:prstGeom>
        </p:spPr>
        <p:txBody>
          <a:bodyPr wrap="square">
            <a:spAutoFit/>
          </a:bodyPr>
          <a:lstStyle/>
          <a:p>
            <a:r>
              <a:rPr lang="fr-FR" sz="1050" dirty="0">
                <a:solidFill>
                  <a:schemeClr val="accent1">
                    <a:lumMod val="75000"/>
                  </a:schemeClr>
                </a:solidFill>
                <a:latin typeface="ABeeZee" panose="02000000000000000000" pitchFamily="2" charset="0"/>
              </a:rPr>
              <a:t>bouyol.henri@orange.fr – 06 09 98 64 40</a:t>
            </a:r>
          </a:p>
        </p:txBody>
      </p:sp>
      <p:pic>
        <p:nvPicPr>
          <p:cNvPr id="31" name="Image 30"/>
          <p:cNvPicPr>
            <a:picLocks noChangeAspect="1"/>
          </p:cNvPicPr>
          <p:nvPr/>
        </p:nvPicPr>
        <p:blipFill>
          <a:blip r:embed="rId5"/>
          <a:stretch>
            <a:fillRect/>
          </a:stretch>
        </p:blipFill>
        <p:spPr>
          <a:xfrm>
            <a:off x="642572" y="7125245"/>
            <a:ext cx="1711467" cy="1908000"/>
          </a:xfrm>
          <a:prstGeom prst="rect">
            <a:avLst/>
          </a:prstGeom>
        </p:spPr>
      </p:pic>
    </p:spTree>
    <p:extLst>
      <p:ext uri="{BB962C8B-B14F-4D97-AF65-F5344CB8AC3E}">
        <p14:creationId xmlns:p14="http://schemas.microsoft.com/office/powerpoint/2010/main" val="31975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5604792" y="10180136"/>
            <a:ext cx="1700927" cy="569240"/>
          </a:xfrm>
          <a:prstGeom prst="rect">
            <a:avLst/>
          </a:prstGeom>
        </p:spPr>
        <p:txBody>
          <a:bodyPr vert="horz" lIns="91440" tIns="45720" rIns="91440" bIns="45720" rtlCol="0" anchor="ctr"/>
          <a:lstStyle>
            <a:defPPr>
              <a:defRPr lang="fr-FR"/>
            </a:defPPr>
            <a:lvl1pPr marL="0" algn="r" defTabSz="914400" rtl="0" eaLnBrk="1" latinLnBrk="0" hangingPunct="1">
              <a:defRPr sz="992"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DAE0D-CE23-4151-90B3-640391461B29}" type="slidenum">
              <a:rPr lang="fr-FR" smtClean="0"/>
              <a:pPr/>
              <a:t>5</a:t>
            </a:fld>
            <a:endParaRPr lang="fr-FR" dirty="0"/>
          </a:p>
        </p:txBody>
      </p:sp>
      <p:grpSp>
        <p:nvGrpSpPr>
          <p:cNvPr id="4" name="Groupe 3">
            <a:extLst>
              <a:ext uri="{FF2B5EF4-FFF2-40B4-BE49-F238E27FC236}">
                <a16:creationId xmlns:a16="http://schemas.microsoft.com/office/drawing/2014/main" id="{D8B2C746-68C3-B633-E141-463ADB9219CD}"/>
              </a:ext>
            </a:extLst>
          </p:cNvPr>
          <p:cNvGrpSpPr/>
          <p:nvPr/>
        </p:nvGrpSpPr>
        <p:grpSpPr>
          <a:xfrm>
            <a:off x="383237" y="7559464"/>
            <a:ext cx="6732000" cy="272327"/>
            <a:chOff x="407087" y="5064003"/>
            <a:chExt cx="6732000" cy="325125"/>
          </a:xfrm>
        </p:grpSpPr>
        <p:sp>
          <p:nvSpPr>
            <p:cNvPr id="5"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95161"/>
              <a:ext cx="6638684" cy="26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defTabSz="1022350">
                <a:tabLst>
                  <a:tab pos="5473700" algn="l"/>
                </a:tabLst>
              </a:pPr>
              <a:r>
                <a:rPr lang="fr-FR" sz="1400" b="1" dirty="0">
                  <a:solidFill>
                    <a:srgbClr val="FF6600"/>
                  </a:solidFill>
                  <a:latin typeface="ABeeZee" panose="02000000000000000000" pitchFamily="2" charset="0"/>
                </a:rPr>
                <a:t>Un bénévole pour Ventoux Contre Cancer      </a:t>
              </a:r>
            </a:p>
          </p:txBody>
        </p:sp>
        <p:grpSp>
          <p:nvGrpSpPr>
            <p:cNvPr id="6" name="Groupe 5">
              <a:extLst>
                <a:ext uri="{FF2B5EF4-FFF2-40B4-BE49-F238E27FC236}">
                  <a16:creationId xmlns:a16="http://schemas.microsoft.com/office/drawing/2014/main" id="{68FD149C-8134-758A-6DFC-70E5823EC08B}"/>
                </a:ext>
              </a:extLst>
            </p:cNvPr>
            <p:cNvGrpSpPr/>
            <p:nvPr/>
          </p:nvGrpSpPr>
          <p:grpSpPr>
            <a:xfrm>
              <a:off x="407087" y="5064003"/>
              <a:ext cx="6732000" cy="325125"/>
              <a:chOff x="407087" y="5064003"/>
              <a:chExt cx="6732000" cy="325125"/>
            </a:xfrm>
          </p:grpSpPr>
          <p:cxnSp>
            <p:nvCxnSpPr>
              <p:cNvPr id="7" name="Connecteur droit 6">
                <a:extLst>
                  <a:ext uri="{FF2B5EF4-FFF2-40B4-BE49-F238E27FC236}">
                    <a16:creationId xmlns:a16="http://schemas.microsoft.com/office/drawing/2014/main" id="{4D7A292B-2129-479C-AF51-676E486A9BB8}"/>
                  </a:ext>
                </a:extLst>
              </p:cNvPr>
              <p:cNvCxnSpPr>
                <a:cxnSpLocks/>
              </p:cNvCxnSpPr>
              <p:nvPr/>
            </p:nvCxnSpPr>
            <p:spPr>
              <a:xfrm>
                <a:off x="407087" y="5064003"/>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4945A85-78A8-4355-AD7B-1FCCCF48FA4F}"/>
                  </a:ext>
                </a:extLst>
              </p:cNvPr>
              <p:cNvCxnSpPr>
                <a:cxnSpLocks/>
              </p:cNvCxnSpPr>
              <p:nvPr/>
            </p:nvCxnSpPr>
            <p:spPr>
              <a:xfrm>
                <a:off x="407087" y="5368399"/>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Groupe 8">
            <a:extLst>
              <a:ext uri="{FF2B5EF4-FFF2-40B4-BE49-F238E27FC236}">
                <a16:creationId xmlns:a16="http://schemas.microsoft.com/office/drawing/2014/main" id="{260196BC-3D2A-4BD2-A432-887C532F8681}"/>
              </a:ext>
            </a:extLst>
          </p:cNvPr>
          <p:cNvGrpSpPr/>
          <p:nvPr/>
        </p:nvGrpSpPr>
        <p:grpSpPr>
          <a:xfrm>
            <a:off x="435663" y="603223"/>
            <a:ext cx="6737011" cy="268052"/>
            <a:chOff x="468249" y="6005028"/>
            <a:chExt cx="6722114" cy="351571"/>
          </a:xfrm>
        </p:grpSpPr>
        <p:sp>
          <p:nvSpPr>
            <p:cNvPr id="10" name="Text Box 335">
              <a:extLst>
                <a:ext uri="{FF2B5EF4-FFF2-40B4-BE49-F238E27FC236}">
                  <a16:creationId xmlns:a16="http://schemas.microsoft.com/office/drawing/2014/main" id="{3B190E0B-FC09-4E7F-821F-EAA29C589362}"/>
                </a:ext>
              </a:extLst>
            </p:cNvPr>
            <p:cNvSpPr txBox="1">
              <a:spLocks noChangeArrowheads="1"/>
            </p:cNvSpPr>
            <p:nvPr/>
          </p:nvSpPr>
          <p:spPr bwMode="auto">
            <a:xfrm>
              <a:off x="487492" y="6061089"/>
              <a:ext cx="6624000" cy="26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defTabSz="922338">
                <a:lnSpc>
                  <a:spcPct val="107000"/>
                </a:lnSpc>
                <a:spcAft>
                  <a:spcPts val="800"/>
                </a:spcAft>
                <a:tabLst>
                  <a:tab pos="4752975" algn="l"/>
                </a:tabLst>
              </a:pPr>
              <a:r>
                <a:rPr lang="fr-FR" sz="1400" b="1" dirty="0">
                  <a:solidFill>
                    <a:schemeClr val="accent1">
                      <a:lumMod val="75000"/>
                    </a:schemeClr>
                  </a:solidFill>
                  <a:latin typeface="ABeeZee" panose="02000000000000000000" pitchFamily="2" charset="0"/>
                </a:rPr>
                <a:t>Le projet: Guérir le cancer du rectum sans mutilation</a:t>
              </a:r>
              <a:endParaRPr lang="fr-FR" sz="1400" dirty="0">
                <a:solidFill>
                  <a:srgbClr val="FF6600"/>
                </a:solidFill>
                <a:latin typeface="ABeeZee" panose="02000000000000000000" pitchFamily="2" charset="0"/>
                <a:ea typeface="Times New Roman" panose="02020603050405020304" pitchFamily="18" charset="0"/>
                <a:cs typeface="Trebuchet MS" panose="020B0603020202020204" pitchFamily="34" charset="0"/>
              </a:endParaRPr>
            </a:p>
          </p:txBody>
        </p:sp>
        <p:grpSp>
          <p:nvGrpSpPr>
            <p:cNvPr id="11" name="Groupe 10">
              <a:extLst>
                <a:ext uri="{FF2B5EF4-FFF2-40B4-BE49-F238E27FC236}">
                  <a16:creationId xmlns:a16="http://schemas.microsoft.com/office/drawing/2014/main" id="{35CDC752-DA24-433E-8186-10B3FFBA65FF}"/>
                </a:ext>
              </a:extLst>
            </p:cNvPr>
            <p:cNvGrpSpPr/>
            <p:nvPr/>
          </p:nvGrpSpPr>
          <p:grpSpPr>
            <a:xfrm>
              <a:off x="468249" y="6005028"/>
              <a:ext cx="6722114" cy="351571"/>
              <a:chOff x="2000803" y="111656"/>
              <a:chExt cx="3798151" cy="248014"/>
            </a:xfrm>
          </p:grpSpPr>
          <p:cxnSp>
            <p:nvCxnSpPr>
              <p:cNvPr id="12" name="Connecteur droit 11">
                <a:extLst>
                  <a:ext uri="{FF2B5EF4-FFF2-40B4-BE49-F238E27FC236}">
                    <a16:creationId xmlns:a16="http://schemas.microsoft.com/office/drawing/2014/main" id="{70425874-E2DF-4299-89A3-A48DDDC73E1C}"/>
                  </a:ext>
                </a:extLst>
              </p:cNvPr>
              <p:cNvCxnSpPr/>
              <p:nvPr/>
            </p:nvCxnSpPr>
            <p:spPr>
              <a:xfrm>
                <a:off x="2000803" y="111656"/>
                <a:ext cx="3795340" cy="14287"/>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E2F42F6-AD24-4559-8181-EA516EFC3ED3}"/>
                  </a:ext>
                </a:extLst>
              </p:cNvPr>
              <p:cNvCxnSpPr/>
              <p:nvPr/>
            </p:nvCxnSpPr>
            <p:spPr>
              <a:xfrm>
                <a:off x="2003628" y="345383"/>
                <a:ext cx="3795326" cy="14287"/>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e 13">
            <a:extLst>
              <a:ext uri="{FF2B5EF4-FFF2-40B4-BE49-F238E27FC236}">
                <a16:creationId xmlns:a16="http://schemas.microsoft.com/office/drawing/2014/main" id="{D8B2C746-68C3-B633-E141-463ADB9219CD}"/>
              </a:ext>
            </a:extLst>
          </p:cNvPr>
          <p:cNvGrpSpPr/>
          <p:nvPr/>
        </p:nvGrpSpPr>
        <p:grpSpPr>
          <a:xfrm>
            <a:off x="404492" y="2065458"/>
            <a:ext cx="6732000" cy="272784"/>
            <a:chOff x="407087" y="5014929"/>
            <a:chExt cx="6732000" cy="325668"/>
          </a:xfrm>
        </p:grpSpPr>
        <p:sp>
          <p:nvSpPr>
            <p:cNvPr id="15"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36071"/>
              <a:ext cx="6638684" cy="26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defTabSz="912813"/>
              <a:r>
                <a:rPr lang="fr-FR" sz="1400" b="1" dirty="0">
                  <a:solidFill>
                    <a:srgbClr val="FF6600"/>
                  </a:solidFill>
                  <a:latin typeface="ABeeZee" panose="02000000000000000000" pitchFamily="2" charset="0"/>
                </a:rPr>
                <a:t>Une soignante marcheuse</a:t>
              </a:r>
            </a:p>
          </p:txBody>
        </p:sp>
        <p:grpSp>
          <p:nvGrpSpPr>
            <p:cNvPr id="16" name="Groupe 15">
              <a:extLst>
                <a:ext uri="{FF2B5EF4-FFF2-40B4-BE49-F238E27FC236}">
                  <a16:creationId xmlns:a16="http://schemas.microsoft.com/office/drawing/2014/main" id="{68FD149C-8134-758A-6DFC-70E5823EC08B}"/>
                </a:ext>
              </a:extLst>
            </p:cNvPr>
            <p:cNvGrpSpPr/>
            <p:nvPr/>
          </p:nvGrpSpPr>
          <p:grpSpPr>
            <a:xfrm>
              <a:off x="407087" y="5014929"/>
              <a:ext cx="6732000" cy="325668"/>
              <a:chOff x="407087" y="5014929"/>
              <a:chExt cx="6732000" cy="325668"/>
            </a:xfrm>
          </p:grpSpPr>
          <p:cxnSp>
            <p:nvCxnSpPr>
              <p:cNvPr id="17" name="Connecteur droit 16">
                <a:extLst>
                  <a:ext uri="{FF2B5EF4-FFF2-40B4-BE49-F238E27FC236}">
                    <a16:creationId xmlns:a16="http://schemas.microsoft.com/office/drawing/2014/main" id="{4D7A292B-2129-479C-AF51-676E486A9BB8}"/>
                  </a:ext>
                </a:extLst>
              </p:cNvPr>
              <p:cNvCxnSpPr>
                <a:cxnSpLocks/>
              </p:cNvCxnSpPr>
              <p:nvPr/>
            </p:nvCxnSpPr>
            <p:spPr>
              <a:xfrm>
                <a:off x="407087" y="5014929"/>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4945A85-78A8-4355-AD7B-1FCCCF48FA4F}"/>
                  </a:ext>
                </a:extLst>
              </p:cNvPr>
              <p:cNvCxnSpPr>
                <a:cxnSpLocks/>
              </p:cNvCxnSpPr>
              <p:nvPr/>
            </p:nvCxnSpPr>
            <p:spPr>
              <a:xfrm>
                <a:off x="407087" y="5319868"/>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0" name="ZoneTexte 19"/>
          <p:cNvSpPr txBox="1"/>
          <p:nvPr/>
        </p:nvSpPr>
        <p:spPr>
          <a:xfrm>
            <a:off x="1531653" y="10272460"/>
            <a:ext cx="1962299" cy="253916"/>
          </a:xfrm>
          <a:prstGeom prst="rect">
            <a:avLst/>
          </a:prstGeom>
          <a:noFill/>
        </p:spPr>
        <p:txBody>
          <a:bodyPr wrap="square" rtlCol="0">
            <a:spAutoFit/>
          </a:bodyPr>
          <a:lstStyle/>
          <a:p>
            <a:r>
              <a:rPr lang="fr-FR" sz="1050" b="1" dirty="0">
                <a:solidFill>
                  <a:schemeClr val="accent1">
                    <a:lumMod val="75000"/>
                  </a:schemeClr>
                </a:solidFill>
                <a:latin typeface="ABeeZee" panose="02000000000000000000" pitchFamily="2" charset="0"/>
              </a:rPr>
              <a:t>Voir la vidéo sur</a:t>
            </a:r>
          </a:p>
        </p:txBody>
      </p:sp>
      <p:sp>
        <p:nvSpPr>
          <p:cNvPr id="21"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3743318" y="147082"/>
            <a:ext cx="3348081" cy="51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r"/>
            <a:r>
              <a:rPr lang="fr-FR" sz="1400" b="1" spc="100" dirty="0">
                <a:solidFill>
                  <a:srgbClr val="FF6600"/>
                </a:solidFill>
                <a:latin typeface="ABeeZee" panose="02000000000000000000" pitchFamily="2" charset="0"/>
                <a:ea typeface="Times New Roman" panose="02020603050405020304" pitchFamily="18" charset="0"/>
                <a:cs typeface="Trebuchet MS" panose="020B0603020202020204" pitchFamily="34" charset="0"/>
              </a:rPr>
              <a:t>de Sault au sommet du Ventoux</a:t>
            </a:r>
          </a:p>
          <a:p>
            <a:pPr algn="r"/>
            <a:r>
              <a:rPr lang="fr-FR" sz="1400" b="1" spc="100" dirty="0">
                <a:solidFill>
                  <a:srgbClr val="FF6600"/>
                </a:solidFill>
                <a:latin typeface="ABeeZee" panose="02000000000000000000" pitchFamily="2" charset="0"/>
                <a:ea typeface="Times New Roman" panose="02020603050405020304" pitchFamily="18" charset="0"/>
                <a:cs typeface="Trebuchet MS" panose="020B0603020202020204" pitchFamily="34" charset="0"/>
              </a:rPr>
              <a:t>2 septembre</a:t>
            </a:r>
            <a:endParaRPr lang="fr-FR" sz="1400" b="1" dirty="0">
              <a:solidFill>
                <a:srgbClr val="FF6600"/>
              </a:solidFill>
              <a:latin typeface="ABeeZee" panose="02000000000000000000" pitchFamily="2" charset="0"/>
            </a:endParaRPr>
          </a:p>
        </p:txBody>
      </p:sp>
      <p:sp>
        <p:nvSpPr>
          <p:cNvPr id="22" name="Text Box 15">
            <a:extLst>
              <a:ext uri="{FF2B5EF4-FFF2-40B4-BE49-F238E27FC236}">
                <a16:creationId xmlns:a16="http://schemas.microsoft.com/office/drawing/2014/main" id="{78A6142D-3C90-421C-AECF-F490362F2F90}"/>
              </a:ext>
            </a:extLst>
          </p:cNvPr>
          <p:cNvSpPr txBox="1">
            <a:spLocks noChangeArrowheads="1"/>
          </p:cNvSpPr>
          <p:nvPr/>
        </p:nvSpPr>
        <p:spPr bwMode="auto">
          <a:xfrm>
            <a:off x="152728" y="93404"/>
            <a:ext cx="3307087" cy="50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spcAft>
                <a:spcPts val="0"/>
              </a:spcAft>
            </a:pPr>
            <a:r>
              <a:rPr lang="fr-FR" sz="2000" b="1" kern="1800" dirty="0">
                <a:solidFill>
                  <a:srgbClr val="2E75B6"/>
                </a:solidFill>
                <a:latin typeface="ABeeZee" panose="02000000000000000000" pitchFamily="2" charset="0"/>
                <a:ea typeface="Times New Roman" panose="02020603050405020304" pitchFamily="18" charset="0"/>
                <a:cs typeface="Times New Roman" panose="02020603050405020304" pitchFamily="18" charset="0"/>
              </a:rPr>
              <a:t>V</a:t>
            </a:r>
            <a:r>
              <a:rPr lang="fr-FR" sz="2000" b="1" kern="1800" dirty="0">
                <a:solidFill>
                  <a:srgbClr val="2E75B6"/>
                </a:solidFill>
                <a:effectLst/>
                <a:latin typeface="ABeeZee" panose="02000000000000000000" pitchFamily="2" charset="0"/>
                <a:ea typeface="Times New Roman" panose="02020603050405020304" pitchFamily="18" charset="0"/>
                <a:cs typeface="Times New Roman" panose="02020603050405020304" pitchFamily="18" charset="0"/>
              </a:rPr>
              <a:t>entoux Contre Cancer</a:t>
            </a:r>
            <a:endParaRPr lang="fr-FR" sz="2000" dirty="0">
              <a:solidFill>
                <a:srgbClr val="2E75B6"/>
              </a:solidFill>
              <a:effectLst/>
              <a:latin typeface="Trebuchet MS" panose="020B0603020202020204" pitchFamily="34" charset="0"/>
              <a:ea typeface="Times New Roman" panose="02020603050405020304" pitchFamily="18" charset="0"/>
              <a:cs typeface="Trebuchet MS" panose="020B0603020202020204" pitchFamily="34" charset="0"/>
            </a:endParaRPr>
          </a:p>
        </p:txBody>
      </p:sp>
      <p:grpSp>
        <p:nvGrpSpPr>
          <p:cNvPr id="27" name="Groupe 26">
            <a:extLst>
              <a:ext uri="{FF2B5EF4-FFF2-40B4-BE49-F238E27FC236}">
                <a16:creationId xmlns:a16="http://schemas.microsoft.com/office/drawing/2014/main" id="{D8B2C746-68C3-B633-E141-463ADB9219CD}"/>
              </a:ext>
            </a:extLst>
          </p:cNvPr>
          <p:cNvGrpSpPr/>
          <p:nvPr/>
        </p:nvGrpSpPr>
        <p:grpSpPr>
          <a:xfrm>
            <a:off x="381187" y="5076674"/>
            <a:ext cx="6772045" cy="260006"/>
            <a:chOff x="367042" y="5030184"/>
            <a:chExt cx="6772045" cy="310413"/>
          </a:xfrm>
        </p:grpSpPr>
        <p:sp>
          <p:nvSpPr>
            <p:cNvPr id="28" name="Text Box 335">
              <a:extLst>
                <a:ext uri="{FF2B5EF4-FFF2-40B4-BE49-F238E27FC236}">
                  <a16:creationId xmlns:a16="http://schemas.microsoft.com/office/drawing/2014/main" id="{AFD7F950-B0E3-437E-9494-E0960B164E8C}"/>
                </a:ext>
              </a:extLst>
            </p:cNvPr>
            <p:cNvSpPr txBox="1">
              <a:spLocks noChangeArrowheads="1"/>
            </p:cNvSpPr>
            <p:nvPr/>
          </p:nvSpPr>
          <p:spPr bwMode="auto">
            <a:xfrm>
              <a:off x="457835" y="5036071"/>
              <a:ext cx="6638684" cy="26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r" defTabSz="912813"/>
              <a:r>
                <a:rPr lang="fr-FR" sz="1400" b="1" dirty="0">
                  <a:solidFill>
                    <a:srgbClr val="FF6600"/>
                  </a:solidFill>
                  <a:latin typeface="ABeeZee" panose="02000000000000000000" pitchFamily="2" charset="0"/>
                </a:rPr>
                <a:t>Une personne stomisée marcheuse</a:t>
              </a:r>
            </a:p>
          </p:txBody>
        </p:sp>
        <p:grpSp>
          <p:nvGrpSpPr>
            <p:cNvPr id="29" name="Groupe 28">
              <a:extLst>
                <a:ext uri="{FF2B5EF4-FFF2-40B4-BE49-F238E27FC236}">
                  <a16:creationId xmlns:a16="http://schemas.microsoft.com/office/drawing/2014/main" id="{68FD149C-8134-758A-6DFC-70E5823EC08B}"/>
                </a:ext>
              </a:extLst>
            </p:cNvPr>
            <p:cNvGrpSpPr/>
            <p:nvPr/>
          </p:nvGrpSpPr>
          <p:grpSpPr>
            <a:xfrm>
              <a:off x="367042" y="5030184"/>
              <a:ext cx="6772045" cy="310413"/>
              <a:chOff x="367042" y="5030184"/>
              <a:chExt cx="6772045" cy="310413"/>
            </a:xfrm>
          </p:grpSpPr>
          <p:cxnSp>
            <p:nvCxnSpPr>
              <p:cNvPr id="30" name="Connecteur droit 29">
                <a:extLst>
                  <a:ext uri="{FF2B5EF4-FFF2-40B4-BE49-F238E27FC236}">
                    <a16:creationId xmlns:a16="http://schemas.microsoft.com/office/drawing/2014/main" id="{4D7A292B-2129-479C-AF51-676E486A9BB8}"/>
                  </a:ext>
                </a:extLst>
              </p:cNvPr>
              <p:cNvCxnSpPr>
                <a:cxnSpLocks/>
              </p:cNvCxnSpPr>
              <p:nvPr/>
            </p:nvCxnSpPr>
            <p:spPr>
              <a:xfrm>
                <a:off x="367042" y="5030184"/>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4945A85-78A8-4355-AD7B-1FCCCF48FA4F}"/>
                  </a:ext>
                </a:extLst>
              </p:cNvPr>
              <p:cNvCxnSpPr>
                <a:cxnSpLocks/>
              </p:cNvCxnSpPr>
              <p:nvPr/>
            </p:nvCxnSpPr>
            <p:spPr>
              <a:xfrm>
                <a:off x="407087" y="5319868"/>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2" name="Image 31"/>
          <p:cNvPicPr>
            <a:picLocks noChangeAspect="1"/>
          </p:cNvPicPr>
          <p:nvPr/>
        </p:nvPicPr>
        <p:blipFill>
          <a:blip r:embed="rId2"/>
          <a:stretch>
            <a:fillRect/>
          </a:stretch>
        </p:blipFill>
        <p:spPr>
          <a:xfrm>
            <a:off x="405409" y="5074196"/>
            <a:ext cx="2938809" cy="1728000"/>
          </a:xfrm>
          <a:prstGeom prst="rect">
            <a:avLst/>
          </a:prstGeom>
        </p:spPr>
      </p:pic>
      <p:sp>
        <p:nvSpPr>
          <p:cNvPr id="33" name="Rectangle 1">
            <a:extLst>
              <a:ext uri="{FF2B5EF4-FFF2-40B4-BE49-F238E27FC236}">
                <a16:creationId xmlns:a16="http://schemas.microsoft.com/office/drawing/2014/main" id="{D660288D-2BD9-0054-7CCA-4E045339C25D}"/>
              </a:ext>
            </a:extLst>
          </p:cNvPr>
          <p:cNvSpPr>
            <a:spLocks noChangeArrowheads="1"/>
          </p:cNvSpPr>
          <p:nvPr/>
        </p:nvSpPr>
        <p:spPr bwMode="auto">
          <a:xfrm>
            <a:off x="2681967" y="10259170"/>
            <a:ext cx="375721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https://www.youtube.com/watch?v=l17qTj-9AIw</a:t>
            </a:r>
            <a:r>
              <a:rPr kumimoji="0" lang="fr-FR" altLang="fr-FR" sz="1200" i="0" u="none" strike="noStrike" cap="none" normalizeH="0" baseline="0" dirty="0">
                <a:ln>
                  <a:noFill/>
                </a:ln>
                <a:solidFill>
                  <a:schemeClr val="accent1">
                    <a:lumMod val="75000"/>
                  </a:schemeClr>
                </a:solidFill>
                <a:effectLst/>
              </a:rPr>
              <a:t> </a:t>
            </a:r>
            <a:endParaRPr kumimoji="0" lang="fr-FR" altLang="fr-FR" sz="1200" i="0" u="none" strike="noStrike" cap="none" normalizeH="0" baseline="0" dirty="0">
              <a:ln>
                <a:noFill/>
              </a:ln>
              <a:solidFill>
                <a:schemeClr val="accent1">
                  <a:lumMod val="75000"/>
                </a:schemeClr>
              </a:solidFill>
              <a:effectLst/>
              <a:latin typeface="Arial" panose="020B0604020202020204" pitchFamily="34" charset="0"/>
            </a:endParaRPr>
          </a:p>
        </p:txBody>
      </p:sp>
      <p:sp>
        <p:nvSpPr>
          <p:cNvPr id="34" name="Rectangle 33"/>
          <p:cNvSpPr/>
          <p:nvPr/>
        </p:nvSpPr>
        <p:spPr>
          <a:xfrm>
            <a:off x="374665" y="2307108"/>
            <a:ext cx="3732631" cy="1708160"/>
          </a:xfrm>
          <a:prstGeom prst="rect">
            <a:avLst/>
          </a:prstGeom>
        </p:spPr>
        <p:txBody>
          <a:bodyPr wrap="square">
            <a:spAutoFit/>
          </a:bodyPr>
          <a:lstStyle/>
          <a:p>
            <a:r>
              <a:rPr lang="fr-FR" sz="1050" dirty="0">
                <a:latin typeface="ABeeZee" panose="02000000000000000000" pitchFamily="2" charset="0"/>
              </a:rPr>
              <a:t>Par un beau matin de septembre, j’ai chaussé mes baskets pour aller rejoindre l’équipe de PSC levée tôt pour aller gravir le Ventoux au départ de Sault. Les participants, patients, anciens patients, professionnels de santé et sympathisants, étaient tous là pour la même cause : se mobiliser pour collecter des fonds pour faire avancer la recherche contre le cancer.</a:t>
            </a:r>
          </a:p>
          <a:p>
            <a:r>
              <a:rPr lang="fr-FR" sz="1050" dirty="0">
                <a:latin typeface="ABeeZee" panose="02000000000000000000" pitchFamily="2" charset="0"/>
              </a:rPr>
              <a:t>Ayant été au contact de patients atteints de cancer, j’étais sensibilisée au problème et je savais que ma place de soignant était aussi là, dans cette course. </a:t>
            </a:r>
            <a:endParaRPr lang="fr-FR" sz="1050" b="0" i="0" dirty="0">
              <a:effectLst/>
              <a:latin typeface="ABeeZee" panose="02000000000000000000" pitchFamily="2" charset="0"/>
            </a:endParaRPr>
          </a:p>
        </p:txBody>
      </p:sp>
      <p:sp>
        <p:nvSpPr>
          <p:cNvPr id="37" name="ZoneTexte 36">
            <a:extLst>
              <a:ext uri="{FF2B5EF4-FFF2-40B4-BE49-F238E27FC236}">
                <a16:creationId xmlns:a16="http://schemas.microsoft.com/office/drawing/2014/main" id="{FF33494F-D234-1601-EAFC-605D659504F0}"/>
              </a:ext>
            </a:extLst>
          </p:cNvPr>
          <p:cNvSpPr txBox="1"/>
          <p:nvPr/>
        </p:nvSpPr>
        <p:spPr>
          <a:xfrm>
            <a:off x="3346946" y="5358563"/>
            <a:ext cx="3801605" cy="1546577"/>
          </a:xfrm>
          <a:prstGeom prst="rect">
            <a:avLst/>
          </a:prstGeom>
          <a:noFill/>
        </p:spPr>
        <p:txBody>
          <a:bodyPr wrap="square">
            <a:spAutoFit/>
          </a:bodyPr>
          <a:lstStyle/>
          <a:p>
            <a:r>
              <a:rPr lang="fr-FR" sz="1050" dirty="0">
                <a:latin typeface="ABeeZee" panose="02000000000000000000" pitchFamily="2" charset="0"/>
              </a:rPr>
              <a:t>De bonne heure et de bonne humeur, l’équipe de Provence stomie s’est élancée à l’assaut du géant de Provence. En marchant, en courant, en vélo classique ou à assistance électrique, un esprit bienveillant animait tout ce petit monde. Tout au long du parcours, des encouragements, des remerciements, des bravos ont ponctué les efforts de chacun. Une organisation sans faille a permis à toutes et à tous d’atteindre le sommet tant espéré. Une première pour certains qui ont promis</a:t>
            </a:r>
            <a:endParaRPr lang="fr-FR" sz="1050" i="1" dirty="0">
              <a:solidFill>
                <a:schemeClr val="accent1">
                  <a:lumMod val="75000"/>
                </a:schemeClr>
              </a:solidFill>
              <a:latin typeface="ABeeZee" panose="02000000000000000000" pitchFamily="2" charset="0"/>
            </a:endParaRPr>
          </a:p>
        </p:txBody>
      </p:sp>
      <p:sp>
        <p:nvSpPr>
          <p:cNvPr id="39" name="Rectangle 38"/>
          <p:cNvSpPr/>
          <p:nvPr/>
        </p:nvSpPr>
        <p:spPr>
          <a:xfrm>
            <a:off x="360805" y="4249841"/>
            <a:ext cx="6723820" cy="738664"/>
          </a:xfrm>
          <a:prstGeom prst="rect">
            <a:avLst/>
          </a:prstGeom>
        </p:spPr>
        <p:txBody>
          <a:bodyPr wrap="square">
            <a:spAutoFit/>
          </a:bodyPr>
          <a:lstStyle/>
          <a:p>
            <a:r>
              <a:rPr lang="fr-FR" sz="1050" dirty="0">
                <a:solidFill>
                  <a:srgbClr val="000000"/>
                </a:solidFill>
                <a:latin typeface="ABeeZee" panose="02000000000000000000" pitchFamily="2" charset="0"/>
              </a:rPr>
              <a:t>J’avoue que je ne savais pas si j’allais y arriver mais arrivée au sommet avec mes compagnons de route, quelle joie et quelle fierté non dissimulée, j’ai pu ressentir.</a:t>
            </a:r>
          </a:p>
          <a:p>
            <a:r>
              <a:rPr lang="fr-FR" sz="1050" dirty="0">
                <a:solidFill>
                  <a:srgbClr val="000000"/>
                </a:solidFill>
                <a:latin typeface="ABeeZee" panose="02000000000000000000" pitchFamily="2" charset="0"/>
              </a:rPr>
              <a:t>            Il m’est revenu la phrase de Mark TWAIN (auteur de Tom Sawyer) :</a:t>
            </a:r>
          </a:p>
          <a:p>
            <a:r>
              <a:rPr lang="fr-FR" sz="1050" b="1" dirty="0">
                <a:solidFill>
                  <a:srgbClr val="FF6600"/>
                </a:solidFill>
                <a:latin typeface="ABeeZee" panose="02000000000000000000" pitchFamily="2" charset="0"/>
              </a:rPr>
              <a:t>            Ils ne savaient pas que c’était impossible, alors ils l’ont fait !                                            </a:t>
            </a:r>
            <a:r>
              <a:rPr lang="fr-FR" sz="1050" i="1" dirty="0">
                <a:solidFill>
                  <a:schemeClr val="accent1">
                    <a:lumMod val="75000"/>
                  </a:schemeClr>
                </a:solidFill>
                <a:latin typeface="ABeeZee" panose="02000000000000000000" pitchFamily="2" charset="0"/>
              </a:rPr>
              <a:t>Isabelle </a:t>
            </a:r>
            <a:endParaRPr lang="fr-FR" sz="1050" b="0" i="0" dirty="0">
              <a:solidFill>
                <a:srgbClr val="000000"/>
              </a:solidFill>
              <a:effectLst/>
              <a:latin typeface="ABeeZee" panose="02000000000000000000" pitchFamily="2" charset="0"/>
            </a:endParaRPr>
          </a:p>
        </p:txBody>
      </p:sp>
      <p:pic>
        <p:nvPicPr>
          <p:cNvPr id="40" name="Image 39"/>
          <p:cNvPicPr>
            <a:picLocks noChangeAspect="1"/>
          </p:cNvPicPr>
          <p:nvPr/>
        </p:nvPicPr>
        <p:blipFill>
          <a:blip r:embed="rId4"/>
          <a:stretch>
            <a:fillRect/>
          </a:stretch>
        </p:blipFill>
        <p:spPr>
          <a:xfrm>
            <a:off x="4135756" y="2072645"/>
            <a:ext cx="3006335" cy="1728000"/>
          </a:xfrm>
          <a:prstGeom prst="rect">
            <a:avLst/>
          </a:prstGeom>
        </p:spPr>
      </p:pic>
      <p:sp>
        <p:nvSpPr>
          <p:cNvPr id="41" name="Rectangle 40"/>
          <p:cNvSpPr/>
          <p:nvPr/>
        </p:nvSpPr>
        <p:spPr>
          <a:xfrm>
            <a:off x="362544" y="3922265"/>
            <a:ext cx="6659643" cy="415498"/>
          </a:xfrm>
          <a:prstGeom prst="rect">
            <a:avLst/>
          </a:prstGeom>
        </p:spPr>
        <p:txBody>
          <a:bodyPr wrap="square">
            <a:spAutoFit/>
          </a:bodyPr>
          <a:lstStyle/>
          <a:p>
            <a:r>
              <a:rPr lang="fr-FR" sz="1050" dirty="0">
                <a:solidFill>
                  <a:srgbClr val="000000"/>
                </a:solidFill>
                <a:latin typeface="ABeeZee" panose="02000000000000000000" pitchFamily="2" charset="0"/>
              </a:rPr>
              <a:t>Je faisais partie du groupe de marcheurs. Je suis habituée à cette activité mais je n’ai pas souvent eu l’occasion de faire autant de kilomètres (26) avec surtout autant de dénivelé (1300m)</a:t>
            </a:r>
            <a:endParaRPr lang="fr-FR" sz="1050" b="0" i="0" dirty="0">
              <a:solidFill>
                <a:srgbClr val="000000"/>
              </a:solidFill>
              <a:effectLst/>
              <a:latin typeface="ABeeZee" panose="02000000000000000000" pitchFamily="2" charset="0"/>
            </a:endParaRPr>
          </a:p>
        </p:txBody>
      </p:sp>
      <p:sp>
        <p:nvSpPr>
          <p:cNvPr id="42" name="Rectangle 41"/>
          <p:cNvSpPr/>
          <p:nvPr/>
        </p:nvSpPr>
        <p:spPr>
          <a:xfrm>
            <a:off x="317276" y="7837423"/>
            <a:ext cx="6872144" cy="2512483"/>
          </a:xfrm>
          <a:prstGeom prst="rect">
            <a:avLst/>
          </a:prstGeom>
        </p:spPr>
        <p:txBody>
          <a:bodyPr wrap="square">
            <a:spAutoFit/>
          </a:bodyPr>
          <a:lstStyle/>
          <a:p>
            <a:pPr>
              <a:lnSpc>
                <a:spcPct val="107000"/>
              </a:lnSpc>
              <a:spcAft>
                <a:spcPts val="800"/>
              </a:spcAft>
            </a:pPr>
            <a:r>
              <a:rPr lang="fr-FR" sz="1050" dirty="0">
                <a:latin typeface="ABeeZee" panose="02000000000000000000" pitchFamily="2" charset="0"/>
                <a:ea typeface="Calibri" panose="020F0502020204030204" pitchFamily="34" charset="0"/>
                <a:cs typeface="Times New Roman" panose="02020603050405020304" pitchFamily="18" charset="0"/>
              </a:rPr>
              <a:t>Mon épouse, stomisée et adhérente à l’association Provence Stomie Contact, m’a annoncé courant juin qu’elle participerait à l’ascension du mont Ventoux à partir du chalet Reynard avec une équipe de l’association, dans le cadre de Ventoux Contre Cancer. Il fallait donc qu’elle s’entraine à la marche parce que "gravir le Ventoux que l’on voit tous les jours en sortant de la maison" c’était un défi pour elle. Devant mon enthousiasme à son égard, je lui ai demandé comment je pourrai me rendre utile dans cette organisation. Je me suis donc inscrit comme bénévole au sein de VCC pour "participer à cette aventure". J’ai accepté, en expliquant que j’avais des limites physiques pour me déplacer ou rester trop longtemps debout. Spontanément j’ai été désigné à la logistique "boissons, buffet" ; parfait pour moi, je sais faire et je ne suis pas timide ! Je ne connaissais personne de l’association VCC et j’ai découvert une formidable équipe de gens dévoués. Je me suis senti utile, j’ai pu apporter et partager mes connaissances dans ce domaine. C’était une merveilleuse expérience et une excellente journée. Mon épouse a réussi son défi ; on est prêts à recommencer. "Tout est plus facile avec des  gens volontaires et dévoués". Merci aux organisateurs pour cette réussite et félicitations à toutes les participantes et participants à cette journée mémorable.                                                                                                                                         </a:t>
            </a:r>
            <a:r>
              <a:rPr lang="fr-FR" sz="1050" i="1"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Gilbert</a:t>
            </a:r>
          </a:p>
        </p:txBody>
      </p:sp>
      <p:sp>
        <p:nvSpPr>
          <p:cNvPr id="44" name="ZoneTexte 43">
            <a:extLst>
              <a:ext uri="{FF2B5EF4-FFF2-40B4-BE49-F238E27FC236}">
                <a16:creationId xmlns:a16="http://schemas.microsoft.com/office/drawing/2014/main" id="{FF33494F-D234-1601-EAFC-605D659504F0}"/>
              </a:ext>
            </a:extLst>
          </p:cNvPr>
          <p:cNvSpPr txBox="1"/>
          <p:nvPr/>
        </p:nvSpPr>
        <p:spPr>
          <a:xfrm>
            <a:off x="300530" y="6795660"/>
            <a:ext cx="6872144" cy="738664"/>
          </a:xfrm>
          <a:prstGeom prst="rect">
            <a:avLst/>
          </a:prstGeom>
          <a:noFill/>
        </p:spPr>
        <p:txBody>
          <a:bodyPr wrap="square">
            <a:spAutoFit/>
          </a:bodyPr>
          <a:lstStyle/>
          <a:p>
            <a:r>
              <a:rPr lang="fr-FR" sz="1050" dirty="0">
                <a:latin typeface="ABeeZee" panose="02000000000000000000" pitchFamily="2" charset="0"/>
              </a:rPr>
              <a:t>de revenir l’année prochaine pour participer à nouveau à ce bel élan de solidarité.</a:t>
            </a:r>
          </a:p>
          <a:p>
            <a:r>
              <a:rPr lang="fr-FR" sz="1050" dirty="0">
                <a:latin typeface="ABeeZee" panose="02000000000000000000" pitchFamily="2" charset="0"/>
              </a:rPr>
              <a:t>Sylvie, stomisée, ne pensait pas qu’elle était capable de réussir cette épreuve ; malgré les dernières centaines de mètres difficiles,  elle avait à cœur de ne pas abandonner car elle pensait à Henri, à Éric qui se sont dépassés pour arriver tout en haut.                                                                           </a:t>
            </a:r>
            <a:r>
              <a:rPr lang="fr-FR" sz="1050" i="1" dirty="0">
                <a:solidFill>
                  <a:schemeClr val="accent1">
                    <a:lumMod val="75000"/>
                  </a:schemeClr>
                </a:solidFill>
                <a:latin typeface="ABeeZee" panose="02000000000000000000" pitchFamily="2" charset="0"/>
              </a:rPr>
              <a:t>Sylvie et Michel</a:t>
            </a:r>
          </a:p>
        </p:txBody>
      </p:sp>
      <p:sp>
        <p:nvSpPr>
          <p:cNvPr id="38" name="Rectangle 37"/>
          <p:cNvSpPr/>
          <p:nvPr/>
        </p:nvSpPr>
        <p:spPr>
          <a:xfrm>
            <a:off x="402509" y="847959"/>
            <a:ext cx="6789718" cy="1223412"/>
          </a:xfrm>
          <a:prstGeom prst="rect">
            <a:avLst/>
          </a:prstGeom>
        </p:spPr>
        <p:txBody>
          <a:bodyPr wrap="square">
            <a:spAutoFit/>
          </a:bodyPr>
          <a:lstStyle/>
          <a:p>
            <a:r>
              <a:rPr lang="fr-FR" sz="1050" dirty="0">
                <a:latin typeface="ABeeZee" panose="02000000000000000000" pitchFamily="2" charset="0"/>
              </a:rPr>
              <a:t>Ce projet, porté par le docteur Laurent Mineur, a rassemblé 21 participants (marcheurs, coureurs, cyclistes) qui ont relevé le défi, certains même en repoussant leurs limites !</a:t>
            </a:r>
          </a:p>
          <a:p>
            <a:r>
              <a:rPr lang="fr-FR" sz="1050" dirty="0">
                <a:latin typeface="ABeeZee" panose="02000000000000000000" pitchFamily="2" charset="0"/>
              </a:rPr>
              <a:t>Nous en sommes tous très fiers ! Provence Stomie Contact a organisé un covoiturage : chacun a pu ainsi adapter le parcours à ses propres capacités. Nos "bénévoles-accompagnants-covoitureurs-aidants au pied levé", ont permis à chacun de se sentir en confiance et en sécurité. Leur présence, leurs encouragements, leur aide ont largement contribué à la réussite de cette journée.</a:t>
            </a:r>
            <a:r>
              <a:rPr lang="fr-FR" sz="1050" dirty="0">
                <a:solidFill>
                  <a:srgbClr val="666666"/>
                </a:solidFill>
                <a:latin typeface="ABeeZee" panose="02000000000000000000" pitchFamily="2" charset="0"/>
              </a:rPr>
              <a:t/>
            </a:r>
            <a:br>
              <a:rPr lang="fr-FR" sz="1050" dirty="0">
                <a:solidFill>
                  <a:srgbClr val="666666"/>
                </a:solidFill>
                <a:latin typeface="ABeeZee" panose="02000000000000000000" pitchFamily="2" charset="0"/>
              </a:rPr>
            </a:br>
            <a:r>
              <a:rPr lang="fr-FR" sz="1050" b="1" dirty="0">
                <a:solidFill>
                  <a:srgbClr val="FF6600"/>
                </a:solidFill>
                <a:latin typeface="ABeeZee" panose="02000000000000000000" pitchFamily="2" charset="0"/>
              </a:rPr>
              <a:t>           Un grand merci pour l’engagement de tous !</a:t>
            </a:r>
          </a:p>
        </p:txBody>
      </p:sp>
    </p:spTree>
    <p:extLst>
      <p:ext uri="{BB962C8B-B14F-4D97-AF65-F5344CB8AC3E}">
        <p14:creationId xmlns:p14="http://schemas.microsoft.com/office/powerpoint/2010/main" val="29600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34340" y="4331499"/>
            <a:ext cx="6746633" cy="52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nSpc>
                <a:spcPts val="1200"/>
              </a:lnSpc>
              <a:spcBef>
                <a:spcPts val="600"/>
              </a:spcBef>
              <a:spcAft>
                <a:spcPts val="400"/>
              </a:spcAft>
            </a:pPr>
            <a:r>
              <a:rPr lang="fr-FR" sz="14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La recette des navettes </a:t>
            </a:r>
            <a:r>
              <a:rPr lang="fr-FR" sz="1400"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provençales </a:t>
            </a:r>
            <a:r>
              <a:rPr lang="fr-FR" sz="1400" dirty="0">
                <a:solidFill>
                  <a:schemeClr val="accent1">
                    <a:lumMod val="75000"/>
                  </a:schemeClr>
                </a:solidFill>
                <a:latin typeface="ABeeZee" panose="02000000000000000000" pitchFamily="2" charset="0"/>
              </a:rPr>
              <a:t>(</a:t>
            </a:r>
            <a:r>
              <a:rPr lang="fr-FR" sz="1400" dirty="0" err="1">
                <a:solidFill>
                  <a:schemeClr val="accent1">
                    <a:lumMod val="75000"/>
                  </a:schemeClr>
                </a:solidFill>
                <a:latin typeface="ABeeZee" panose="02000000000000000000" pitchFamily="2" charset="0"/>
              </a:rPr>
              <a:t>Naveto</a:t>
            </a:r>
            <a:r>
              <a:rPr lang="fr-FR" sz="1400" dirty="0">
                <a:solidFill>
                  <a:schemeClr val="accent1">
                    <a:lumMod val="75000"/>
                  </a:schemeClr>
                </a:solidFill>
                <a:latin typeface="ABeeZee" panose="02000000000000000000" pitchFamily="2" charset="0"/>
              </a:rPr>
              <a:t> de Sant </a:t>
            </a:r>
            <a:r>
              <a:rPr lang="fr-FR" sz="1400" dirty="0" err="1">
                <a:solidFill>
                  <a:schemeClr val="accent1">
                    <a:lumMod val="75000"/>
                  </a:schemeClr>
                </a:solidFill>
                <a:latin typeface="ABeeZee" panose="02000000000000000000" pitchFamily="2" charset="0"/>
              </a:rPr>
              <a:t>Vitou</a:t>
            </a:r>
            <a:r>
              <a:rPr lang="fr-FR" sz="1400" dirty="0">
                <a:solidFill>
                  <a:schemeClr val="accent1">
                    <a:lumMod val="75000"/>
                  </a:schemeClr>
                </a:solidFill>
                <a:latin typeface="ABeeZee" panose="02000000000000000000" pitchFamily="2" charset="0"/>
              </a:rPr>
              <a:t>)</a:t>
            </a:r>
            <a:endParaRPr lang="fr-FR" sz="1400"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endParaRPr>
          </a:p>
        </p:txBody>
      </p:sp>
      <p:sp>
        <p:nvSpPr>
          <p:cNvPr id="6" name="Rectangle 5"/>
          <p:cNvSpPr/>
          <p:nvPr/>
        </p:nvSpPr>
        <p:spPr>
          <a:xfrm>
            <a:off x="4477974" y="4511026"/>
            <a:ext cx="2761391" cy="738664"/>
          </a:xfrm>
          <a:prstGeom prst="rect">
            <a:avLst/>
          </a:prstGeom>
        </p:spPr>
        <p:txBody>
          <a:bodyPr wrap="square">
            <a:spAutoFit/>
          </a:bodyPr>
          <a:lstStyle/>
          <a:p>
            <a:pPr algn="ctr"/>
            <a:endParaRPr lang="fr-FR" sz="1400" b="1" dirty="0">
              <a:solidFill>
                <a:srgbClr val="FF6600"/>
              </a:solidFill>
              <a:latin typeface="ABeeZee" panose="02000000000000000000" pitchFamily="2" charset="0"/>
            </a:endParaRPr>
          </a:p>
          <a:p>
            <a:pPr algn="ctr"/>
            <a:r>
              <a:rPr lang="fr-FR" sz="1400" b="1" dirty="0">
                <a:solidFill>
                  <a:srgbClr val="FF6600"/>
                </a:solidFill>
                <a:latin typeface="ABeeZee" panose="02000000000000000000" pitchFamily="2" charset="0"/>
              </a:rPr>
              <a:t>Une fin d’année chaleureuse et gourmande !</a:t>
            </a:r>
          </a:p>
        </p:txBody>
      </p:sp>
      <p:sp>
        <p:nvSpPr>
          <p:cNvPr id="7" name="Rectangle 6"/>
          <p:cNvSpPr/>
          <p:nvPr/>
        </p:nvSpPr>
        <p:spPr>
          <a:xfrm>
            <a:off x="247068" y="4380552"/>
            <a:ext cx="6816672" cy="253916"/>
          </a:xfrm>
          <a:prstGeom prst="rect">
            <a:avLst/>
          </a:prstGeom>
        </p:spPr>
        <p:txBody>
          <a:bodyPr wrap="square">
            <a:spAutoFit/>
          </a:bodyPr>
          <a:lstStyle/>
          <a:p>
            <a:endParaRPr lang="fr-FR" sz="1050" b="0" i="0" dirty="0">
              <a:solidFill>
                <a:srgbClr val="000000"/>
              </a:solidFill>
              <a:effectLst/>
              <a:latin typeface="ABeeZee" panose="02000000000000000000" pitchFamily="2" charset="0"/>
            </a:endParaRPr>
          </a:p>
        </p:txBody>
      </p:sp>
      <p:cxnSp>
        <p:nvCxnSpPr>
          <p:cNvPr id="8" name="Connecteur droit 7">
            <a:extLst>
              <a:ext uri="{FF2B5EF4-FFF2-40B4-BE49-F238E27FC236}">
                <a16:creationId xmlns:a16="http://schemas.microsoft.com/office/drawing/2014/main" id="{0DB53457-6F62-EC1E-1A93-DFED9A65FDEB}"/>
              </a:ext>
            </a:extLst>
          </p:cNvPr>
          <p:cNvCxnSpPr>
            <a:cxnSpLocks/>
          </p:cNvCxnSpPr>
          <p:nvPr/>
        </p:nvCxnSpPr>
        <p:spPr>
          <a:xfrm>
            <a:off x="395365" y="4429475"/>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3EDDE5D-AF3C-4E2B-9D15-1B8D05F5AB69}"/>
              </a:ext>
            </a:extLst>
          </p:cNvPr>
          <p:cNvCxnSpPr>
            <a:cxnSpLocks/>
          </p:cNvCxnSpPr>
          <p:nvPr/>
        </p:nvCxnSpPr>
        <p:spPr>
          <a:xfrm>
            <a:off x="448973" y="676542"/>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081121B-2DF6-8FEF-EE7A-8AD999F93C4D}"/>
              </a:ext>
            </a:extLst>
          </p:cNvPr>
          <p:cNvCxnSpPr>
            <a:cxnSpLocks/>
          </p:cNvCxnSpPr>
          <p:nvPr/>
        </p:nvCxnSpPr>
        <p:spPr>
          <a:xfrm>
            <a:off x="451463" y="1108599"/>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4047F9F-1A21-FCD4-5023-B9BF53F0E5CA}"/>
              </a:ext>
            </a:extLst>
          </p:cNvPr>
          <p:cNvCxnSpPr>
            <a:cxnSpLocks/>
          </p:cNvCxnSpPr>
          <p:nvPr/>
        </p:nvCxnSpPr>
        <p:spPr>
          <a:xfrm>
            <a:off x="400768" y="4691212"/>
            <a:ext cx="6732000" cy="20729"/>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DB3A92-3821-B938-26BD-027618C802F3}"/>
              </a:ext>
            </a:extLst>
          </p:cNvPr>
          <p:cNvSpPr/>
          <p:nvPr/>
        </p:nvSpPr>
        <p:spPr>
          <a:xfrm>
            <a:off x="423941" y="1214891"/>
            <a:ext cx="6680251" cy="1167430"/>
          </a:xfrm>
          <a:prstGeom prst="rect">
            <a:avLst/>
          </a:prstGeom>
        </p:spPr>
        <p:txBody>
          <a:bodyPr wrap="square" lIns="36000" tIns="0" rIns="36000" bIns="0">
            <a:noAutofit/>
          </a:bodyPr>
          <a:lstStyle/>
          <a:p>
            <a:r>
              <a:rPr lang="fr-FR" sz="1050" b="1"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Quelques chiffres </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a:t>
            </a:r>
          </a:p>
          <a:p>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137 adhérents dont 119 cotisants, 18 exonérés de cotisation, 16 nouveaux adhérents, </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35 membres bienfaiteurs, 11 membres donateurs, </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3 donateurs </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importa</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nts (Ligue 84, 1 adhérent, 1 sympathisant)</a:t>
            </a:r>
          </a:p>
          <a:p>
            <a:pPr>
              <a:spcAft>
                <a:spcPts val="400"/>
              </a:spcAft>
            </a:pP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26 bénévoles (Conseil d’Administration, Stomisés-contact, bénévoles occasionnels)</a:t>
            </a:r>
          </a:p>
          <a:p>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Grâce à vous tous /toutes, PSC œuvre au quotidien pour le respect des droits des personnes stomisées, l'amélioration de leur parcours de soins, accompagne de nombreux patients et aidants, </a:t>
            </a:r>
            <a:r>
              <a:rPr lang="fr-FR" sz="105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organise manifestations</a:t>
            </a:r>
            <a:r>
              <a:rPr lang="fr-FR" sz="1050" dirty="0">
                <a:solidFill>
                  <a:srgbClr val="000000"/>
                </a:solidFill>
                <a:latin typeface="ABeeZee" panose="02000000000000000000" pitchFamily="2" charset="0"/>
                <a:ea typeface="Calibri" panose="020F0502020204030204" pitchFamily="34" charset="0"/>
                <a:cs typeface="Times New Roman" panose="02020603050405020304" pitchFamily="18" charset="0"/>
              </a:rPr>
              <a:t>, moments de partage, actions de fond avec les partenaires et instances.</a:t>
            </a:r>
          </a:p>
        </p:txBody>
      </p:sp>
      <p:sp>
        <p:nvSpPr>
          <p:cNvPr id="14" name="Text Box 335">
            <a:extLst>
              <a:ext uri="{FF2B5EF4-FFF2-40B4-BE49-F238E27FC236}">
                <a16:creationId xmlns:a16="http://schemas.microsoft.com/office/drawing/2014/main" id="{C6F974AC-89D8-9CA7-2CCC-9740372AE2EF}"/>
              </a:ext>
            </a:extLst>
          </p:cNvPr>
          <p:cNvSpPr txBox="1">
            <a:spLocks noChangeArrowheads="1"/>
          </p:cNvSpPr>
          <p:nvPr/>
        </p:nvSpPr>
        <p:spPr bwMode="auto">
          <a:xfrm>
            <a:off x="434340" y="701658"/>
            <a:ext cx="6730145" cy="3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r>
              <a:rPr lang="fr-FR" sz="1400" b="1" spc="-1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Adhérents, donateurs, bénévoles : </a:t>
            </a:r>
          </a:p>
          <a:p>
            <a:r>
              <a:rPr lang="fr-FR" sz="1400" b="1" spc="-10" dirty="0">
                <a:solidFill>
                  <a:srgbClr val="FF6600"/>
                </a:solidFill>
                <a:latin typeface="ABeeZee" panose="02000000000000000000" pitchFamily="2" charset="0"/>
                <a:ea typeface="Times New Roman" panose="02020603050405020304" pitchFamily="18" charset="0"/>
                <a:cs typeface="Trebuchet MS" panose="020B0603020202020204" pitchFamily="34" charset="0"/>
              </a:rPr>
              <a:t>le cœur et le poumon de l’association Provence Stomie Contact</a:t>
            </a:r>
            <a:endParaRPr lang="fr-FR" sz="1400" b="1" spc="-10" dirty="0">
              <a:solidFill>
                <a:srgbClr val="FF6600"/>
              </a:solidFill>
              <a:latin typeface="ABeeZee" panose="02000000000000000000" pitchFamily="2" charset="0"/>
            </a:endParaRPr>
          </a:p>
        </p:txBody>
      </p:sp>
      <p:sp>
        <p:nvSpPr>
          <p:cNvPr id="15" name="Rectangle 14">
            <a:extLst>
              <a:ext uri="{FF2B5EF4-FFF2-40B4-BE49-F238E27FC236}">
                <a16:creationId xmlns:a16="http://schemas.microsoft.com/office/drawing/2014/main" id="{AADB3A92-3821-B938-26BD-027618C802F3}"/>
              </a:ext>
            </a:extLst>
          </p:cNvPr>
          <p:cNvSpPr/>
          <p:nvPr/>
        </p:nvSpPr>
        <p:spPr>
          <a:xfrm>
            <a:off x="685801" y="2395271"/>
            <a:ext cx="6587972" cy="1015663"/>
          </a:xfrm>
          <a:prstGeom prst="rect">
            <a:avLst/>
          </a:prstGeom>
        </p:spPr>
        <p:txBody>
          <a:bodyPr wrap="square">
            <a:spAutoFit/>
          </a:bodyPr>
          <a:lstStyle/>
          <a:p>
            <a:r>
              <a:rPr lang="fr-FR" sz="1200" dirty="0">
                <a:solidFill>
                  <a:srgbClr val="000000"/>
                </a:solidFill>
                <a:latin typeface="ABeeZee" panose="02000000000000000000" pitchFamily="2" charset="0"/>
                <a:ea typeface="Calibri" panose="020F0502020204030204" pitchFamily="34" charset="0"/>
                <a:cs typeface="Times New Roman" panose="02020603050405020304" pitchFamily="18" charset="0"/>
              </a:rPr>
              <a:t>Si vous n'êtes pas encore des nôtres, n'hésitez pas ! Rejoignez-nous </a:t>
            </a:r>
            <a:r>
              <a:rPr lang="fr-FR" sz="1200" kern="1200" dirty="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a:t>
            </a:r>
            <a:r>
              <a:rPr lang="fr-FR" sz="1200" dirty="0">
                <a:solidFill>
                  <a:srgbClr val="000000"/>
                </a:solidFill>
                <a:latin typeface="ABeeZee" panose="02000000000000000000" pitchFamily="2" charset="0"/>
                <a:ea typeface="Calibri" panose="020F0502020204030204" pitchFamily="34" charset="0"/>
                <a:cs typeface="Times New Roman" panose="02020603050405020304" pitchFamily="18" charset="0"/>
              </a:rPr>
              <a:t> </a:t>
            </a:r>
          </a:p>
          <a:p>
            <a:r>
              <a:rPr lang="fr-FR" sz="120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Adhérez, devenez bénévole (même occasionnellement) </a:t>
            </a:r>
          </a:p>
          <a:p>
            <a:r>
              <a:rPr lang="fr-FR" sz="1200" dirty="0">
                <a:solidFill>
                  <a:schemeClr val="accent1">
                    <a:lumMod val="75000"/>
                  </a:schemeClr>
                </a:solidFill>
                <a:latin typeface="ABeeZee" panose="02000000000000000000" pitchFamily="2" charset="0"/>
                <a:ea typeface="Calibri" panose="020F0502020204030204" pitchFamily="34" charset="0"/>
                <a:cs typeface="Times New Roman" panose="02020603050405020304" pitchFamily="18" charset="0"/>
              </a:rPr>
              <a:t>Et n'oubliez pas: l’association étant reconnue d’intérêt général, tout versement, adhésion ou don, ouvre droit à une réduction d'impôt sur le revenu de 66% !</a:t>
            </a:r>
          </a:p>
          <a:p>
            <a:r>
              <a:rPr lang="fr-FR" sz="1200" dirty="0">
                <a:solidFill>
                  <a:srgbClr val="FF6600"/>
                </a:solidFill>
                <a:latin typeface="ABeeZee" panose="02000000000000000000" pitchFamily="2" charset="0"/>
                <a:ea typeface="Times New Roman" panose="02020603050405020304" pitchFamily="18" charset="0"/>
                <a:cs typeface="Trebuchet MS" panose="020B0603020202020204" pitchFamily="34" charset="0"/>
              </a:rPr>
              <a:t>Un grand merci à tous au nom de toutes les personnes stomisées que nous soutenons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362838" y="4770118"/>
            <a:ext cx="3930270" cy="2839239"/>
          </a:xfrm>
          <a:prstGeom prst="rect">
            <a:avLst/>
          </a:prstGeom>
        </p:spPr>
        <p:txBody>
          <a:bodyPr wrap="square">
            <a:spAutoFit/>
          </a:bodyPr>
          <a:lstStyle/>
          <a:p>
            <a:r>
              <a:rPr lang="fr-FR" sz="1050" dirty="0">
                <a:solidFill>
                  <a:schemeClr val="accent1">
                    <a:lumMod val="75000"/>
                  </a:schemeClr>
                </a:solidFill>
                <a:latin typeface="ABeeZee" panose="02000000000000000000" pitchFamily="2" charset="0"/>
              </a:rPr>
              <a:t>Disposez</a:t>
            </a:r>
            <a:r>
              <a:rPr lang="fr-FR" sz="1050" dirty="0">
                <a:solidFill>
                  <a:srgbClr val="000000"/>
                </a:solidFill>
                <a:latin typeface="ABeeZee" panose="02000000000000000000" pitchFamily="2" charset="0"/>
              </a:rPr>
              <a:t> en fontaine sur la planche à pâtisserie:</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750 gr de farine ;</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mettez au milieu 375 g de sucre en poudre</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65 gr de beurre ramolli,</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une petite pincée de sel</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le zeste râpé d’1 citron</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3 œufs</a:t>
            </a:r>
          </a:p>
          <a:p>
            <a:pPr marL="171450" indent="-171450">
              <a:buClr>
                <a:srgbClr val="FF6600"/>
              </a:buClr>
              <a:buFont typeface="Arial" panose="020B0604020202020204" pitchFamily="34" charset="0"/>
              <a:buChar char="•"/>
            </a:pPr>
            <a:r>
              <a:rPr lang="fr-FR" sz="1050" dirty="0">
                <a:solidFill>
                  <a:srgbClr val="000000"/>
                </a:solidFill>
                <a:latin typeface="ABeeZee" panose="02000000000000000000" pitchFamily="2" charset="0"/>
              </a:rPr>
              <a:t>10 cl d’eau. </a:t>
            </a:r>
          </a:p>
          <a:p>
            <a:r>
              <a:rPr lang="fr-FR" sz="1050" dirty="0">
                <a:solidFill>
                  <a:srgbClr val="000000"/>
                </a:solidFill>
                <a:latin typeface="ABeeZee" panose="02000000000000000000" pitchFamily="2" charset="0"/>
              </a:rPr>
              <a:t>Vous pouvez remplacer le citron par 1 zeste d’orange, de l’eau de fleur d’oranger ou de l’anis.</a:t>
            </a:r>
          </a:p>
          <a:p>
            <a:r>
              <a:rPr lang="fr-FR" sz="1050" dirty="0">
                <a:solidFill>
                  <a:schemeClr val="accent1">
                    <a:lumMod val="75000"/>
                  </a:schemeClr>
                </a:solidFill>
                <a:latin typeface="ABeeZee" panose="02000000000000000000" pitchFamily="2" charset="0"/>
              </a:rPr>
              <a:t>Rassemblez</a:t>
            </a:r>
            <a:r>
              <a:rPr lang="fr-FR" sz="1050" dirty="0">
                <a:solidFill>
                  <a:srgbClr val="000000"/>
                </a:solidFill>
                <a:latin typeface="ABeeZee" panose="02000000000000000000" pitchFamily="2" charset="0"/>
              </a:rPr>
              <a:t> le tout en l’incorporant à mesure à la farine. Vous devez obtenir sans trop de travail une pâte très homogène, c’est-à-dire bien lisse. </a:t>
            </a:r>
          </a:p>
          <a:p>
            <a:r>
              <a:rPr lang="fr-FR" sz="1050" dirty="0">
                <a:solidFill>
                  <a:schemeClr val="accent1">
                    <a:lumMod val="75000"/>
                  </a:schemeClr>
                </a:solidFill>
                <a:latin typeface="ABeeZee" panose="02000000000000000000" pitchFamily="2" charset="0"/>
              </a:rPr>
              <a:t>Distribuez-là</a:t>
            </a:r>
            <a:r>
              <a:rPr lang="fr-FR" sz="1050" dirty="0">
                <a:solidFill>
                  <a:srgbClr val="000000"/>
                </a:solidFill>
                <a:latin typeface="ABeeZee" panose="02000000000000000000" pitchFamily="2" charset="0"/>
              </a:rPr>
              <a:t> en morceaux puis, sur la planche farinée, </a:t>
            </a:r>
            <a:r>
              <a:rPr lang="fr-FR" sz="1050" dirty="0">
                <a:solidFill>
                  <a:schemeClr val="accent1">
                    <a:lumMod val="75000"/>
                  </a:schemeClr>
                </a:solidFill>
                <a:latin typeface="ABeeZee" panose="02000000000000000000" pitchFamily="2" charset="0"/>
              </a:rPr>
              <a:t>Roulez-les</a:t>
            </a:r>
            <a:r>
              <a:rPr lang="fr-FR" sz="1050" dirty="0">
                <a:solidFill>
                  <a:srgbClr val="000000"/>
                </a:solidFill>
                <a:latin typeface="ABeeZee" panose="02000000000000000000" pitchFamily="2" charset="0"/>
              </a:rPr>
              <a:t> l’un après l’autre en forme de boudin plus ou moins épais, selon que vous voulez obtenir des navettes plus ou moins grosses. </a:t>
            </a:r>
          </a:p>
        </p:txBody>
      </p:sp>
      <p:pic>
        <p:nvPicPr>
          <p:cNvPr id="17" name="Image 16"/>
          <p:cNvPicPr>
            <a:picLocks noChangeAspect="1"/>
          </p:cNvPicPr>
          <p:nvPr/>
        </p:nvPicPr>
        <p:blipFill>
          <a:blip r:embed="rId2"/>
          <a:stretch>
            <a:fillRect/>
          </a:stretch>
        </p:blipFill>
        <p:spPr>
          <a:xfrm>
            <a:off x="4207380" y="5272871"/>
            <a:ext cx="3042374" cy="2047505"/>
          </a:xfrm>
          <a:prstGeom prst="rect">
            <a:avLst/>
          </a:prstGeom>
        </p:spPr>
      </p:pic>
      <p:sp>
        <p:nvSpPr>
          <p:cNvPr id="18" name="Rectangle 17"/>
          <p:cNvSpPr/>
          <p:nvPr/>
        </p:nvSpPr>
        <p:spPr>
          <a:xfrm>
            <a:off x="372191" y="7506120"/>
            <a:ext cx="6783749" cy="1731243"/>
          </a:xfrm>
          <a:prstGeom prst="rect">
            <a:avLst/>
          </a:prstGeom>
        </p:spPr>
        <p:txBody>
          <a:bodyPr wrap="square">
            <a:spAutoFit/>
          </a:bodyPr>
          <a:lstStyle/>
          <a:p>
            <a:r>
              <a:rPr lang="fr-FR" sz="1050" dirty="0">
                <a:solidFill>
                  <a:schemeClr val="accent1">
                    <a:lumMod val="75000"/>
                  </a:schemeClr>
                </a:solidFill>
                <a:latin typeface="ABeeZee" panose="02000000000000000000" pitchFamily="2" charset="0"/>
              </a:rPr>
              <a:t>Coupez</a:t>
            </a:r>
            <a:r>
              <a:rPr lang="fr-FR" sz="1050" dirty="0">
                <a:solidFill>
                  <a:srgbClr val="000000"/>
                </a:solidFill>
                <a:latin typeface="ABeeZee" panose="02000000000000000000" pitchFamily="2" charset="0"/>
              </a:rPr>
              <a:t> ces boudins en tronçons, roulez ceux-ci avec la main, toujours sur le marbre, et donnez-leur une forme ovoïdale très allongée et mince des deux bouts. </a:t>
            </a:r>
          </a:p>
          <a:p>
            <a:r>
              <a:rPr lang="fr-FR" sz="1050" dirty="0">
                <a:solidFill>
                  <a:srgbClr val="000000"/>
                </a:solidFill>
                <a:latin typeface="ABeeZee" panose="02000000000000000000" pitchFamily="2" charset="0"/>
              </a:rPr>
              <a:t>Placez-les ensuite sur une plaque barbouillée de beurre et à distance de quelques centimètres, de sorte qu’en s’élargissant à la cuisson ils ne puissent se coller ensemble</a:t>
            </a:r>
          </a:p>
          <a:p>
            <a:r>
              <a:rPr lang="fr-FR" sz="1050" dirty="0">
                <a:solidFill>
                  <a:schemeClr val="accent1">
                    <a:lumMod val="75000"/>
                  </a:schemeClr>
                </a:solidFill>
                <a:latin typeface="ABeeZee" panose="02000000000000000000" pitchFamily="2" charset="0"/>
              </a:rPr>
              <a:t>Avec un petit couteau</a:t>
            </a:r>
            <a:r>
              <a:rPr lang="fr-FR" sz="1050" dirty="0">
                <a:solidFill>
                  <a:srgbClr val="000000"/>
                </a:solidFill>
                <a:latin typeface="ABeeZee" panose="02000000000000000000" pitchFamily="2" charset="0"/>
              </a:rPr>
              <a:t>, faites à chaque navette, bien au centre, une incision longitudinale. </a:t>
            </a:r>
          </a:p>
          <a:p>
            <a:r>
              <a:rPr lang="fr-FR" sz="1050" dirty="0">
                <a:solidFill>
                  <a:schemeClr val="accent1">
                    <a:lumMod val="75000"/>
                  </a:schemeClr>
                </a:solidFill>
                <a:latin typeface="ABeeZee" panose="02000000000000000000" pitchFamily="2" charset="0"/>
              </a:rPr>
              <a:t>Laissez-les reposer </a:t>
            </a:r>
            <a:r>
              <a:rPr lang="fr-FR" sz="1050" dirty="0">
                <a:solidFill>
                  <a:srgbClr val="000000"/>
                </a:solidFill>
                <a:latin typeface="ABeeZee" panose="02000000000000000000" pitchFamily="2" charset="0"/>
              </a:rPr>
              <a:t>1 à 2 heures dans un endroit très tempéré et à l’abri du courant d’air. </a:t>
            </a:r>
          </a:p>
          <a:p>
            <a:r>
              <a:rPr lang="fr-FR" sz="1050" dirty="0">
                <a:solidFill>
                  <a:schemeClr val="accent1">
                    <a:lumMod val="75000"/>
                  </a:schemeClr>
                </a:solidFill>
                <a:latin typeface="ABeeZee" panose="02000000000000000000" pitchFamily="2" charset="0"/>
              </a:rPr>
              <a:t>Dorez-le</a:t>
            </a:r>
            <a:r>
              <a:rPr lang="fr-FR" sz="1050" dirty="0">
                <a:solidFill>
                  <a:srgbClr val="000000"/>
                </a:solidFill>
                <a:latin typeface="ABeeZee" panose="02000000000000000000" pitchFamily="2" charset="0"/>
              </a:rPr>
              <a:t>s au dernier moment avec un pinceau trempé dans du jaune d’œuf étendu de 5 fois son volume d’eau et mettez-les à cuire au four 180°. Le temps qu’elles doivent rester au four est déterminé par la grosseur que vous leur donnez. (plus ou moins 20 mn). Vous devez les sortir bien colorées.</a:t>
            </a:r>
          </a:p>
          <a:p>
            <a:r>
              <a:rPr lang="fr-FR" sz="1200" dirty="0">
                <a:solidFill>
                  <a:schemeClr val="accent1">
                    <a:lumMod val="75000"/>
                  </a:schemeClr>
                </a:solidFill>
                <a:latin typeface="ABeeZee" panose="02000000000000000000" pitchFamily="2" charset="0"/>
              </a:rPr>
              <a:t>Bonne dégustation !					               </a:t>
            </a:r>
            <a:r>
              <a:rPr lang="fr-FR" sz="1100" b="1" i="1" dirty="0">
                <a:solidFill>
                  <a:schemeClr val="accent1">
                    <a:lumMod val="75000"/>
                  </a:schemeClr>
                </a:solidFill>
                <a:latin typeface="ABeeZee" panose="02000000000000000000" pitchFamily="2" charset="0"/>
              </a:rPr>
              <a:t>Sylvie</a:t>
            </a:r>
            <a:endParaRPr lang="fr-FR" sz="1200" b="1" i="1" dirty="0">
              <a:solidFill>
                <a:schemeClr val="accent1">
                  <a:lumMod val="75000"/>
                </a:schemeClr>
              </a:solidFill>
              <a:latin typeface="ABeeZee" panose="02000000000000000000" pitchFamily="2" charset="0"/>
            </a:endParaRPr>
          </a:p>
        </p:txBody>
      </p:sp>
      <p:pic>
        <p:nvPicPr>
          <p:cNvPr id="21" name="Picture 2" descr="Poinsettia Clipart Clipart fleur de Noël JPG image 1">
            <a:extLst>
              <a:ext uri="{FF2B5EF4-FFF2-40B4-BE49-F238E27FC236}">
                <a16:creationId xmlns:a16="http://schemas.microsoft.com/office/drawing/2014/main" id="{3DA9DFCB-2423-B83A-1A43-F58C4C25D5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25" t="3464" r="15338" b="1"/>
          <a:stretch/>
        </p:blipFill>
        <p:spPr bwMode="auto">
          <a:xfrm>
            <a:off x="284467" y="9505055"/>
            <a:ext cx="1042994" cy="10758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93499" y="9178862"/>
            <a:ext cx="6429801" cy="307777"/>
          </a:xfrm>
          <a:prstGeom prst="rect">
            <a:avLst/>
          </a:prstGeom>
        </p:spPr>
        <p:txBody>
          <a:bodyPr wrap="square">
            <a:spAutoFit/>
          </a:bodyPr>
          <a:lstStyle/>
          <a:p>
            <a:pPr algn="ctr"/>
            <a:r>
              <a:rPr lang="fr-FR" sz="1400" b="1" dirty="0">
                <a:solidFill>
                  <a:srgbClr val="FF6600"/>
                </a:solidFill>
                <a:latin typeface="ABeeZee" panose="02000000000000000000" pitchFamily="2" charset="0"/>
              </a:rPr>
              <a:t>Faciles à faire ? Certainement ! Faciles à partager ? Evidemment !</a:t>
            </a:r>
            <a:endParaRPr lang="fr-FR" sz="1400" b="1" dirty="0">
              <a:solidFill>
                <a:srgbClr val="FF6600"/>
              </a:solidFill>
              <a:effectLst/>
              <a:latin typeface="ABeeZee" panose="02000000000000000000" pitchFamily="2" charset="0"/>
            </a:endParaRPr>
          </a:p>
        </p:txBody>
      </p:sp>
      <p:sp>
        <p:nvSpPr>
          <p:cNvPr id="23" name="ZoneTexte 22">
            <a:extLst>
              <a:ext uri="{FF2B5EF4-FFF2-40B4-BE49-F238E27FC236}">
                <a16:creationId xmlns:a16="http://schemas.microsoft.com/office/drawing/2014/main" id="{30ECEDED-2058-D7E9-F996-C066BF1D2938}"/>
              </a:ext>
            </a:extLst>
          </p:cNvPr>
          <p:cNvSpPr txBox="1"/>
          <p:nvPr/>
        </p:nvSpPr>
        <p:spPr>
          <a:xfrm>
            <a:off x="641903" y="9703117"/>
            <a:ext cx="6570977" cy="661720"/>
          </a:xfrm>
          <a:prstGeom prst="rect">
            <a:avLst/>
          </a:prstGeom>
          <a:noFill/>
          <a:ln>
            <a:noFill/>
          </a:ln>
        </p:spPr>
        <p:txBody>
          <a:bodyPr wrap="square">
            <a:spAutoFit/>
          </a:bodyPr>
          <a:lstStyle/>
          <a:p>
            <a:pPr algn="ctr">
              <a:spcAft>
                <a:spcPts val="600"/>
              </a:spcAft>
            </a:pPr>
            <a:r>
              <a:rPr lang="fr-FR" sz="1600" b="1" dirty="0">
                <a:solidFill>
                  <a:srgbClr val="FF6600"/>
                </a:solidFill>
                <a:latin typeface="Kristen ITC" panose="03050502040202030202" pitchFamily="66" charset="0"/>
              </a:rPr>
              <a:t>Que cette fin d'année vous soit douce et paisible</a:t>
            </a:r>
          </a:p>
          <a:p>
            <a:pPr algn="ctr"/>
            <a:r>
              <a:rPr lang="fr-FR" sz="1600" b="1" dirty="0">
                <a:solidFill>
                  <a:srgbClr val="FF6600"/>
                </a:solidFill>
                <a:latin typeface="Kristen ITC" panose="03050502040202030202" pitchFamily="66" charset="0"/>
              </a:rPr>
              <a:t>Et au plaisir d'œuvrer toujours ensemble en 2024</a:t>
            </a:r>
          </a:p>
        </p:txBody>
      </p:sp>
      <p:sp>
        <p:nvSpPr>
          <p:cNvPr id="24" name="Text Box 12"/>
          <p:cNvSpPr txBox="1">
            <a:spLocks noChangeArrowheads="1"/>
          </p:cNvSpPr>
          <p:nvPr/>
        </p:nvSpPr>
        <p:spPr bwMode="auto">
          <a:xfrm>
            <a:off x="2751374" y="232294"/>
            <a:ext cx="1759585" cy="5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algn="ctr">
              <a:lnSpc>
                <a:spcPts val="1200"/>
              </a:lnSpc>
              <a:spcBef>
                <a:spcPts val="600"/>
              </a:spcBef>
              <a:spcAft>
                <a:spcPts val="400"/>
              </a:spcAft>
            </a:pPr>
            <a:r>
              <a:rPr lang="fr-FR" sz="1600" b="1" spc="100" dirty="0">
                <a:solidFill>
                  <a:schemeClr val="accent1">
                    <a:lumMod val="75000"/>
                  </a:schemeClr>
                </a:solidFill>
                <a:latin typeface="ABeeZee" panose="02000000000000000000" pitchFamily="2" charset="0"/>
                <a:ea typeface="Times New Roman" panose="02020603050405020304" pitchFamily="18" charset="0"/>
                <a:cs typeface="Trebuchet MS" panose="020B0603020202020204" pitchFamily="34" charset="0"/>
              </a:rPr>
              <a:t>Les bénévoles</a:t>
            </a:r>
            <a:endParaRPr lang="fr-FR" sz="1600" b="1" spc="100" dirty="0">
              <a:solidFill>
                <a:schemeClr val="accent1">
                  <a:lumMod val="75000"/>
                </a:schemeClr>
              </a:solidFill>
              <a:effectLst/>
              <a:latin typeface="ABeeZee" panose="02000000000000000000" pitchFamily="2" charset="0"/>
              <a:ea typeface="Times New Roman" panose="02020603050405020304" pitchFamily="18" charset="0"/>
              <a:cs typeface="Trebuchet MS" panose="020B0603020202020204" pitchFamily="34" charset="0"/>
            </a:endParaRPr>
          </a:p>
        </p:txBody>
      </p:sp>
      <p:sp>
        <p:nvSpPr>
          <p:cNvPr id="28" name="Espace réservé du numéro de diapositive 27"/>
          <p:cNvSpPr>
            <a:spLocks noGrp="1"/>
          </p:cNvSpPr>
          <p:nvPr>
            <p:ph type="sldNum" sz="quarter" idx="12"/>
          </p:nvPr>
        </p:nvSpPr>
        <p:spPr/>
        <p:txBody>
          <a:bodyPr/>
          <a:lstStyle/>
          <a:p>
            <a:fld id="{A98DAE0D-CE23-4151-90B3-640391461B29}" type="slidenum">
              <a:rPr lang="fr-FR" smtClean="0"/>
              <a:t>6</a:t>
            </a:fld>
            <a:endParaRPr lang="fr-FR"/>
          </a:p>
        </p:txBody>
      </p:sp>
      <p:sp>
        <p:nvSpPr>
          <p:cNvPr id="2" name="ZoneTexte 1">
            <a:extLst>
              <a:ext uri="{FF2B5EF4-FFF2-40B4-BE49-F238E27FC236}">
                <a16:creationId xmlns:a16="http://schemas.microsoft.com/office/drawing/2014/main" id="{04CDC80C-D78C-C3D9-01B7-FA09EA041B6E}"/>
              </a:ext>
            </a:extLst>
          </p:cNvPr>
          <p:cNvSpPr txBox="1"/>
          <p:nvPr/>
        </p:nvSpPr>
        <p:spPr>
          <a:xfrm>
            <a:off x="876210" y="3450569"/>
            <a:ext cx="5807255" cy="877163"/>
          </a:xfrm>
          <a:prstGeom prst="rect">
            <a:avLst/>
          </a:prstGeom>
          <a:noFill/>
          <a:ln w="12700">
            <a:solidFill>
              <a:srgbClr val="FF6600"/>
            </a:solidFill>
          </a:ln>
        </p:spPr>
        <p:txBody>
          <a:bodyPr wrap="square" rtlCol="0">
            <a:spAutoFit/>
          </a:bodyPr>
          <a:lstStyle/>
          <a:p>
            <a:pPr algn="ctr"/>
            <a:r>
              <a:rPr lang="fr-FR" sz="1200" dirty="0">
                <a:latin typeface="ABeeZee" panose="02000000000000000000" pitchFamily="2" charset="0"/>
              </a:rPr>
              <a:t>Une pensée émue pour celles et ceux qui nous ont quittés et leurs proches.</a:t>
            </a:r>
          </a:p>
          <a:p>
            <a:pPr algn="ctr"/>
            <a:endParaRPr lang="fr-FR" sz="800" dirty="0">
              <a:latin typeface="ABeeZee" panose="02000000000000000000" pitchFamily="2" charset="0"/>
            </a:endParaRPr>
          </a:p>
          <a:p>
            <a:pPr algn="ctr"/>
            <a:r>
              <a:rPr lang="fr-FR" sz="1200" dirty="0">
                <a:latin typeface="ABeeZee" panose="02000000000000000000" pitchFamily="2" charset="0"/>
              </a:rPr>
              <a:t>Merci à celles et ceux, nouveaux patients, aidants, soignants, sympathisants,</a:t>
            </a:r>
          </a:p>
          <a:p>
            <a:pPr algn="ctr"/>
            <a:r>
              <a:rPr lang="fr-FR" sz="600" dirty="0">
                <a:latin typeface="ABeeZee" panose="02000000000000000000" pitchFamily="2" charset="0"/>
              </a:rPr>
              <a:t> </a:t>
            </a:r>
          </a:p>
          <a:p>
            <a:pPr algn="ctr"/>
            <a:r>
              <a:rPr lang="fr-FR" sz="1200" dirty="0">
                <a:latin typeface="ABeeZee" panose="02000000000000000000" pitchFamily="2" charset="0"/>
              </a:rPr>
              <a:t>qui se joignent à nous et renforcent l'association.</a:t>
            </a:r>
          </a:p>
        </p:txBody>
      </p:sp>
    </p:spTree>
    <p:extLst>
      <p:ext uri="{BB962C8B-B14F-4D97-AF65-F5344CB8AC3E}">
        <p14:creationId xmlns:p14="http://schemas.microsoft.com/office/powerpoint/2010/main" val="392760322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140554</TotalTime>
  <Words>2496</Words>
  <Application>Microsoft Office PowerPoint</Application>
  <PresentationFormat>Personnalisé</PresentationFormat>
  <Paragraphs>183</Paragraphs>
  <Slides>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ABeeZee</vt:lpstr>
      <vt:lpstr>Arial</vt:lpstr>
      <vt:lpstr>Calibri</vt:lpstr>
      <vt:lpstr>Calibri Light</vt:lpstr>
      <vt:lpstr>Century Gothic</vt:lpstr>
      <vt:lpstr>Kristen ITC</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 10 V0.pdf</dc:title>
  <dc:creator>Portable</dc:creator>
  <cp:lastModifiedBy>catherine guinard</cp:lastModifiedBy>
  <cp:revision>1059</cp:revision>
  <cp:lastPrinted>2021-12-12T16:22:47Z</cp:lastPrinted>
  <dcterms:created xsi:type="dcterms:W3CDTF">2018-12-12T14:09:54Z</dcterms:created>
  <dcterms:modified xsi:type="dcterms:W3CDTF">2023-12-14T12:00:29Z</dcterms:modified>
</cp:coreProperties>
</file>